
<file path=[Content_Types].xml><?xml version="1.0" encoding="utf-8"?>
<Types xmlns="http://schemas.openxmlformats.org/package/2006/content-types">
  <Default Extension="(null)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3" r:id="rId2"/>
    <p:sldId id="322" r:id="rId3"/>
    <p:sldId id="345" r:id="rId4"/>
    <p:sldId id="346" r:id="rId5"/>
    <p:sldId id="347" r:id="rId6"/>
    <p:sldId id="354" r:id="rId7"/>
    <p:sldId id="349" r:id="rId8"/>
    <p:sldId id="350" r:id="rId9"/>
    <p:sldId id="351" r:id="rId10"/>
    <p:sldId id="305" r:id="rId11"/>
    <p:sldId id="306" r:id="rId12"/>
    <p:sldId id="307" r:id="rId13"/>
    <p:sldId id="308" r:id="rId14"/>
    <p:sldId id="309" r:id="rId15"/>
    <p:sldId id="355" r:id="rId16"/>
    <p:sldId id="356" r:id="rId17"/>
    <p:sldId id="352" r:id="rId18"/>
    <p:sldId id="353" r:id="rId19"/>
    <p:sldId id="315" r:id="rId20"/>
    <p:sldId id="316" r:id="rId21"/>
    <p:sldId id="317" r:id="rId22"/>
    <p:sldId id="319" r:id="rId23"/>
    <p:sldId id="320" r:id="rId24"/>
    <p:sldId id="357" r:id="rId25"/>
    <p:sldId id="358" r:id="rId26"/>
    <p:sldId id="344" r:id="rId27"/>
    <p:sldId id="360" r:id="rId28"/>
    <p:sldId id="361" r:id="rId29"/>
    <p:sldId id="362" r:id="rId30"/>
    <p:sldId id="363" r:id="rId31"/>
    <p:sldId id="364" r:id="rId32"/>
    <p:sldId id="340" r:id="rId33"/>
    <p:sldId id="323" r:id="rId34"/>
    <p:sldId id="324" r:id="rId35"/>
    <p:sldId id="365" r:id="rId36"/>
    <p:sldId id="366" r:id="rId37"/>
    <p:sldId id="367" r:id="rId38"/>
    <p:sldId id="368" r:id="rId39"/>
    <p:sldId id="369" r:id="rId40"/>
    <p:sldId id="370" r:id="rId41"/>
    <p:sldId id="332" r:id="rId42"/>
    <p:sldId id="333" r:id="rId43"/>
    <p:sldId id="334" r:id="rId44"/>
    <p:sldId id="336" r:id="rId4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D4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F04A61-A9F7-7E4B-9CB8-30FA3818AD55}" v="26" dt="2020-02-27T15:42:14.5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5884"/>
  </p:normalViewPr>
  <p:slideViewPr>
    <p:cSldViewPr snapToGrid="0" snapToObjects="1">
      <p:cViewPr varScale="1">
        <p:scale>
          <a:sx n="76" d="100"/>
          <a:sy n="76" d="100"/>
        </p:scale>
        <p:origin x="15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6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024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1" y="1176866"/>
            <a:ext cx="13004801" cy="212594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(null)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(null)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if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5">
            <a:extLst>
              <a:ext uri="{FF2B5EF4-FFF2-40B4-BE49-F238E27FC236}">
                <a16:creationId xmlns:a16="http://schemas.microsoft.com/office/drawing/2014/main" id="{B82EA4AE-2CDD-6847-8B5B-FBA35B6932D6}"/>
              </a:ext>
            </a:extLst>
          </p:cNvPr>
          <p:cNvSpPr/>
          <p:nvPr/>
        </p:nvSpPr>
        <p:spPr>
          <a:xfrm>
            <a:off x="3134933" y="3773082"/>
            <a:ext cx="71487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Manuale d’Istruzioni</a:t>
            </a:r>
            <a:endParaRPr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8E7140-37D7-214D-A2D6-5500E8CE07A9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200" dirty="0"/>
              <a:t>IT</a:t>
            </a:r>
            <a:endParaRPr kumimoji="0" lang="it-IT" sz="2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1FEBCEE-F046-CF4F-A65D-1AF3E4B8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1443" y="-2691159"/>
            <a:ext cx="7735698" cy="10946987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52EA0D7-B09C-3D45-8FB9-81FFBFC5F47D}"/>
              </a:ext>
            </a:extLst>
          </p:cNvPr>
          <p:cNvSpPr txBox="1"/>
          <p:nvPr/>
        </p:nvSpPr>
        <p:spPr>
          <a:xfrm>
            <a:off x="2911918" y="6100856"/>
            <a:ext cx="467175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dirty="0"/>
              <a:t>TERMOSTATO WIFI</a:t>
            </a:r>
          </a:p>
          <a:p>
            <a:r>
              <a:rPr lang="it-IT" sz="3000" kern="100" dirty="0">
                <a:ea typeface="SimSun" panose="02010600030101010101" pitchFamily="2" charset="-122"/>
              </a:rPr>
              <a:t>modello t</a:t>
            </a:r>
            <a:r>
              <a:rPr lang="en-US" sz="3000" kern="100" dirty="0">
                <a:ea typeface="SimSun" panose="02010600030101010101" pitchFamily="2" charset="-122"/>
              </a:rPr>
              <a:t>h</a:t>
            </a:r>
            <a:r>
              <a:rPr lang="it-IT" sz="3000" kern="100" dirty="0" err="1">
                <a:ea typeface="SimSun" panose="02010600030101010101" pitchFamily="2" charset="-122"/>
              </a:rPr>
              <a:t>e.yh.01.02.wf</a:t>
            </a:r>
            <a:endParaRPr lang="it-IT" sz="3000" kern="100" dirty="0">
              <a:ea typeface="SimSun" panose="02010600030101010101" pitchFamily="2" charset="-122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20D830F-10A7-544B-8BE6-084ADAA07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209" y="4616579"/>
            <a:ext cx="6340543" cy="41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682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332362" y="464455"/>
            <a:ext cx="402514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Regist</a:t>
            </a:r>
            <a:r>
              <a:rPr lang="it-IT" dirty="0"/>
              <a:t>razione</a:t>
            </a:r>
            <a:r>
              <a:rPr dirty="0"/>
              <a:t>/Login/</a:t>
            </a:r>
            <a:r>
              <a:rPr lang="it-IT" dirty="0" err="1"/>
              <a:t>P</a:t>
            </a:r>
            <a:r>
              <a:rPr dirty="0" err="1"/>
              <a:t>assword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890213"/>
            <a:ext cx="10525437" cy="386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000000"/>
              </a:buClr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Registrazione</a:t>
            </a:r>
            <a:endParaRPr dirty="0"/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Dopo aver scaricato l’Applicazione gratuita </a:t>
            </a:r>
            <a:r>
              <a:rPr lang="it-IT" sz="2000" dirty="0" err="1"/>
              <a:t>Blendom</a:t>
            </a:r>
            <a:r>
              <a:rPr lang="it-IT" sz="2000" dirty="0"/>
              <a:t> da Apple </a:t>
            </a:r>
            <a:r>
              <a:rPr lang="it-IT" sz="2000" dirty="0" err="1"/>
              <a:t>Store</a:t>
            </a:r>
            <a:r>
              <a:rPr lang="it-IT" sz="2000" dirty="0"/>
              <a:t> o Play </a:t>
            </a:r>
            <a:r>
              <a:rPr lang="it-IT" sz="2000" dirty="0" err="1"/>
              <a:t>Store</a:t>
            </a:r>
            <a:r>
              <a:rPr lang="it-IT" sz="2000" dirty="0"/>
              <a:t>, crea un nuovo account seguendo i seguenti passaggi: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1.</a:t>
            </a:r>
            <a:r>
              <a:rPr lang="it-IT" sz="2000" dirty="0"/>
              <a:t> Clicca </a:t>
            </a:r>
            <a:r>
              <a:rPr sz="2000" dirty="0"/>
              <a:t>“</a:t>
            </a:r>
            <a:r>
              <a:rPr lang="it-IT" sz="2000" dirty="0"/>
              <a:t>Crea un nuovo Account</a:t>
            </a:r>
            <a:r>
              <a:rPr sz="2000" dirty="0"/>
              <a:t>”</a:t>
            </a:r>
            <a:r>
              <a:rPr lang="it-IT" sz="2000" dirty="0"/>
              <a:t> (Fig.1)</a:t>
            </a:r>
            <a:endParaRPr sz="2000" dirty="0"/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2.</a:t>
            </a:r>
            <a:r>
              <a:rPr lang="it-IT" sz="2000" dirty="0"/>
              <a:t> Dopo aver preso visione dell’informativa sulla privacy, clicca «Sono d’accordo» (Fig.2)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3. Seleziona il prefisso del tuo Paese, inserisci il tuo indirizzo mail e clicca «Ottieni codice di verifica» (Fig.3)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4. Inserisci il codice che hai ricevuto via mail, imposta la tua password personale e clicca «Fine» (Fig.4)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Ora potrai accedere alla pagine per la creazione della tua Casa Domotica.</a:t>
            </a:r>
            <a:endParaRPr sz="2000" dirty="0"/>
          </a:p>
        </p:txBody>
      </p:sp>
      <p:sp>
        <p:nvSpPr>
          <p:cNvPr id="136" name="Shape 136"/>
          <p:cNvSpPr/>
          <p:nvPr/>
        </p:nvSpPr>
        <p:spPr>
          <a:xfrm>
            <a:off x="2154178" y="9084985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1</a:t>
            </a:r>
          </a:p>
        </p:txBody>
      </p:sp>
      <p:sp>
        <p:nvSpPr>
          <p:cNvPr id="137" name="Shape 137"/>
          <p:cNvSpPr/>
          <p:nvPr/>
        </p:nvSpPr>
        <p:spPr>
          <a:xfrm>
            <a:off x="4930057" y="9084984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2</a:t>
            </a:r>
          </a:p>
        </p:txBody>
      </p:sp>
      <p:sp>
        <p:nvSpPr>
          <p:cNvPr id="138" name="Shape 138"/>
          <p:cNvSpPr/>
          <p:nvPr/>
        </p:nvSpPr>
        <p:spPr>
          <a:xfrm>
            <a:off x="7707334" y="9084984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3</a:t>
            </a:r>
          </a:p>
        </p:txBody>
      </p:sp>
      <p:sp>
        <p:nvSpPr>
          <p:cNvPr id="139" name="Shape 139"/>
          <p:cNvSpPr/>
          <p:nvPr/>
        </p:nvSpPr>
        <p:spPr>
          <a:xfrm>
            <a:off x="10486152" y="9084984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4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F9390D0-2FEF-3245-BFE0-3EC7844BC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4963321"/>
            <a:ext cx="2193463" cy="3901439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C9E7545A-703E-A24E-9A3D-1B92B5200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781" y="4968800"/>
            <a:ext cx="2190382" cy="389596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7448B1D4-366B-3044-B4C6-350906F0E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36" y="4963320"/>
            <a:ext cx="2193463" cy="390144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3CD8CFC-89F9-A948-8008-5FC3AA93CEA7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F86EF7-A27C-564B-B4F2-9296BB85C23B}"/>
              </a:ext>
            </a:extLst>
          </p:cNvPr>
          <p:cNvGrpSpPr/>
          <p:nvPr/>
        </p:nvGrpSpPr>
        <p:grpSpPr>
          <a:xfrm>
            <a:off x="6885518" y="4963320"/>
            <a:ext cx="2193463" cy="3901440"/>
            <a:chOff x="6885518" y="4963320"/>
            <a:chExt cx="2193463" cy="3901440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7CEFACED-3A0D-7F4E-8788-52BA5BA1A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518" y="4963320"/>
              <a:ext cx="2193463" cy="390144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D4249AC6-D66E-DF47-801E-6CAE5B0149B3}"/>
                </a:ext>
              </a:extLst>
            </p:cNvPr>
            <p:cNvSpPr txBox="1"/>
            <p:nvPr/>
          </p:nvSpPr>
          <p:spPr>
            <a:xfrm>
              <a:off x="6885518" y="6220215"/>
              <a:ext cx="1219904" cy="22570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5174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NO.2</a:t>
            </a:r>
          </a:p>
        </p:txBody>
      </p:sp>
      <p:sp>
        <p:nvSpPr>
          <p:cNvPr id="156" name="Shape 156"/>
          <p:cNvSpPr/>
          <p:nvPr/>
        </p:nvSpPr>
        <p:spPr>
          <a:xfrm>
            <a:off x="1332362" y="464455"/>
            <a:ext cx="402514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Registrazione/Login/Password</a:t>
            </a:r>
          </a:p>
        </p:txBody>
      </p:sp>
      <p:sp>
        <p:nvSpPr>
          <p:cNvPr id="157" name="Shape 157"/>
          <p:cNvSpPr/>
          <p:nvPr/>
        </p:nvSpPr>
        <p:spPr>
          <a:xfrm>
            <a:off x="1324380" y="971782"/>
            <a:ext cx="9895083" cy="3124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P</a:t>
            </a:r>
            <a:r>
              <a:rPr dirty="0" err="1"/>
              <a:t>assword</a:t>
            </a:r>
            <a:r>
              <a:rPr lang="it-IT" dirty="0"/>
              <a:t> dimenticata</a:t>
            </a:r>
            <a:endParaRPr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Se hai dimenticato la password del tuo account </a:t>
            </a:r>
            <a:r>
              <a:rPr lang="it-IT" sz="2000" dirty="0" err="1"/>
              <a:t>Blendom</a:t>
            </a:r>
            <a:r>
              <a:rPr lang="it-IT" sz="2000" dirty="0"/>
              <a:t>, puoi resettarla seguendo i seguenti passaggi: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1.</a:t>
            </a:r>
            <a:r>
              <a:rPr lang="it-IT" sz="2000" dirty="0"/>
              <a:t> Clicca </a:t>
            </a:r>
            <a:r>
              <a:rPr sz="2000" dirty="0"/>
              <a:t>“</a:t>
            </a:r>
            <a:r>
              <a:rPr lang="it-IT" sz="2000" dirty="0" err="1"/>
              <a:t>P</a:t>
            </a:r>
            <a:r>
              <a:rPr sz="2000" dirty="0" err="1"/>
              <a:t>assword</a:t>
            </a:r>
            <a:r>
              <a:rPr lang="it-IT" sz="2000" dirty="0"/>
              <a:t> dimenticata</a:t>
            </a:r>
            <a:r>
              <a:rPr sz="2000" dirty="0"/>
              <a:t>”</a:t>
            </a:r>
            <a:r>
              <a:rPr lang="it-IT" sz="2000" dirty="0"/>
              <a:t> come mostrato nella Fig.1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2.</a:t>
            </a:r>
            <a:r>
              <a:rPr lang="it-IT" sz="2000" dirty="0"/>
              <a:t> Seleziona il prefisso del tuo paese e inserisci l’indirizzo mail con cui ti sei registrato e clicca «Ottieni codice di verifica» (Fig.2)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3.</a:t>
            </a:r>
            <a:r>
              <a:rPr lang="it-IT" sz="2000" dirty="0"/>
              <a:t> Inserisci il codice di verifica ricevuto via mail, inserisci la nuova password e clicca </a:t>
            </a:r>
            <a:r>
              <a:rPr sz="2000" dirty="0"/>
              <a:t>"</a:t>
            </a:r>
            <a:r>
              <a:rPr lang="it-IT" sz="2000" dirty="0"/>
              <a:t>Fine</a:t>
            </a:r>
            <a:r>
              <a:rPr sz="2000" dirty="0"/>
              <a:t>" </a:t>
            </a:r>
            <a:r>
              <a:rPr lang="it-IT" sz="2000" dirty="0"/>
              <a:t>(Fig.3) per impostare la nuova password e accedere alla tua Casa.</a:t>
            </a:r>
            <a:endParaRPr sz="2000" dirty="0"/>
          </a:p>
        </p:txBody>
      </p:sp>
      <p:sp>
        <p:nvSpPr>
          <p:cNvPr id="158" name="Shape 158"/>
          <p:cNvSpPr/>
          <p:nvPr/>
        </p:nvSpPr>
        <p:spPr>
          <a:xfrm>
            <a:off x="2158951" y="8598750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1</a:t>
            </a:r>
          </a:p>
        </p:txBody>
      </p:sp>
      <p:sp>
        <p:nvSpPr>
          <p:cNvPr id="159" name="Shape 159"/>
          <p:cNvSpPr/>
          <p:nvPr/>
        </p:nvSpPr>
        <p:spPr>
          <a:xfrm>
            <a:off x="4980768" y="8598750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2</a:t>
            </a:r>
          </a:p>
        </p:txBody>
      </p:sp>
      <p:sp>
        <p:nvSpPr>
          <p:cNvPr id="160" name="Shape 160"/>
          <p:cNvSpPr/>
          <p:nvPr/>
        </p:nvSpPr>
        <p:spPr>
          <a:xfrm>
            <a:off x="7802585" y="8598750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3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3BC9701B-0A47-DF43-8B90-935A4E470686}"/>
              </a:ext>
            </a:extLst>
          </p:cNvPr>
          <p:cNvGrpSpPr/>
          <p:nvPr/>
        </p:nvGrpSpPr>
        <p:grpSpPr>
          <a:xfrm>
            <a:off x="1324380" y="4603654"/>
            <a:ext cx="2216254" cy="3941977"/>
            <a:chOff x="6343396" y="4593984"/>
            <a:chExt cx="2216254" cy="3941977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7D49E9FA-7A13-CB46-B2AC-DDC30C6F0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396" y="4593984"/>
              <a:ext cx="2216254" cy="3941977"/>
            </a:xfrm>
            <a:prstGeom prst="rect">
              <a:avLst/>
            </a:prstGeom>
          </p:spPr>
        </p:pic>
        <p:sp>
          <p:nvSpPr>
            <p:cNvPr id="161" name="Shape 161"/>
            <p:cNvSpPr/>
            <p:nvPr/>
          </p:nvSpPr>
          <p:spPr>
            <a:xfrm>
              <a:off x="7539504" y="7265687"/>
              <a:ext cx="914400" cy="342901"/>
            </a:xfrm>
            <a:prstGeom prst="rect">
              <a:avLst/>
            </a:prstGeom>
            <a:ln w="25400">
              <a:solidFill>
                <a:srgbClr val="FF26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D14DAFEC-A500-4346-B502-6177E1BEE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77" y="4593985"/>
            <a:ext cx="2216254" cy="394197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70D8855-2C1B-614F-8CCD-139C025B4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74" y="4603654"/>
            <a:ext cx="2216254" cy="394197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07396C-C1B1-4C41-ABAD-146373DAE74F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8363420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64" name="Shape 164"/>
          <p:cNvSpPr/>
          <p:nvPr/>
        </p:nvSpPr>
        <p:spPr>
          <a:xfrm>
            <a:off x="1332362" y="464455"/>
            <a:ext cx="299761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Aggiungi il dispositivo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1332359" y="1505952"/>
            <a:ext cx="10089327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Per aggiungere il tuo nuovo dispositivo, apri l’applicazione e accedi alla schermata «La mia Casa», clicca «+» nell’angolo in alto a destra e seleziona «</a:t>
            </a:r>
            <a:r>
              <a:rPr lang="en-US" sz="2000" dirty="0"/>
              <a:t>Termostato</a:t>
            </a:r>
            <a:r>
              <a:rPr lang="it-IT" sz="2000" dirty="0"/>
              <a:t>».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Accendi il dispositivo e premi contemporaneamente i tasti impostazione e orologio fino a quando non appare sul display del dispositivo l’icona di connessione al wifi in modalità AP e successivamente in modalità EZ (preferibile).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0C88C7-6371-E144-82C5-970522C31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59" y="3676989"/>
            <a:ext cx="2877166" cy="511752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4A7F67-31F6-3F4D-A4A1-C8B2D803030D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47E2F1B-4B2A-4242-B5C4-17CCBE992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398" y="3676989"/>
            <a:ext cx="2598368" cy="51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145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8167CE9-4E98-ED49-A3AF-74FFD4674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3476311"/>
            <a:ext cx="2768913" cy="4924974"/>
          </a:xfrm>
          <a:prstGeom prst="rect">
            <a:avLst/>
          </a:prstGeom>
        </p:spPr>
      </p:pic>
      <p:sp>
        <p:nvSpPr>
          <p:cNvPr id="170" name="Shape 170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71" name="Shape 171"/>
          <p:cNvSpPr/>
          <p:nvPr/>
        </p:nvSpPr>
        <p:spPr>
          <a:xfrm>
            <a:off x="1332362" y="464455"/>
            <a:ext cx="482503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Aggiungi il dispositivo – modalità EZ</a:t>
            </a:r>
          </a:p>
        </p:txBody>
      </p:sp>
      <p:sp>
        <p:nvSpPr>
          <p:cNvPr id="7" name="Shape 188">
            <a:extLst>
              <a:ext uri="{FF2B5EF4-FFF2-40B4-BE49-F238E27FC236}">
                <a16:creationId xmlns:a16="http://schemas.microsoft.com/office/drawing/2014/main" id="{13049BF8-8A90-E746-A03C-25D17DBBC0F4}"/>
              </a:ext>
            </a:extLst>
          </p:cNvPr>
          <p:cNvSpPr/>
          <p:nvPr/>
        </p:nvSpPr>
        <p:spPr>
          <a:xfrm>
            <a:off x="1332362" y="1405613"/>
            <a:ext cx="10069444" cy="1555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/>
              <a:t>Per connettere il dispositivo in modalità EZ:</a:t>
            </a:r>
          </a:p>
          <a:p>
            <a:pPr algn="just"/>
            <a:r>
              <a:rPr lang="it-IT" dirty="0"/>
              <a:t>1. Clicca sul tasto conferma (</a:t>
            </a:r>
            <a:r>
              <a:rPr lang="it-IT" dirty="0" err="1"/>
              <a:t>fig</a:t>
            </a:r>
            <a:r>
              <a:rPr lang="it-IT" dirty="0"/>
              <a:t> 1). Si aprirà la pagina come in figura 2.</a:t>
            </a:r>
          </a:p>
          <a:p>
            <a:pPr algn="just"/>
            <a:r>
              <a:rPr lang="it-IT" dirty="0"/>
              <a:t>2. Inserisci la password della rete </a:t>
            </a:r>
            <a:r>
              <a:rPr lang="it-IT" dirty="0" err="1"/>
              <a:t>WiFi</a:t>
            </a:r>
            <a:r>
              <a:rPr lang="it-IT" dirty="0"/>
              <a:t> a cui sei collegato e premi «Conferma» per collegare il dispositivo (la rete </a:t>
            </a:r>
            <a:r>
              <a:rPr lang="it-IT" dirty="0" err="1"/>
              <a:t>WiFi</a:t>
            </a:r>
            <a:r>
              <a:rPr lang="it-IT" dirty="0"/>
              <a:t> supportata è 2.4Ghz).</a:t>
            </a:r>
          </a:p>
        </p:txBody>
      </p:sp>
      <p:sp>
        <p:nvSpPr>
          <p:cNvPr id="14" name="Shape 185">
            <a:extLst>
              <a:ext uri="{FF2B5EF4-FFF2-40B4-BE49-F238E27FC236}">
                <a16:creationId xmlns:a16="http://schemas.microsoft.com/office/drawing/2014/main" id="{09A647C8-B408-FB41-A3EF-E98E3B8769B9}"/>
              </a:ext>
            </a:extLst>
          </p:cNvPr>
          <p:cNvSpPr/>
          <p:nvPr/>
        </p:nvSpPr>
        <p:spPr>
          <a:xfrm>
            <a:off x="2415454" y="8401286"/>
            <a:ext cx="602730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1</a:t>
            </a:r>
          </a:p>
        </p:txBody>
      </p:sp>
      <p:sp>
        <p:nvSpPr>
          <p:cNvPr id="15" name="Shape 185">
            <a:extLst>
              <a:ext uri="{FF2B5EF4-FFF2-40B4-BE49-F238E27FC236}">
                <a16:creationId xmlns:a16="http://schemas.microsoft.com/office/drawing/2014/main" id="{421D6352-44D8-9041-BFFF-BEA3E96D446A}"/>
              </a:ext>
            </a:extLst>
          </p:cNvPr>
          <p:cNvSpPr/>
          <p:nvPr/>
        </p:nvSpPr>
        <p:spPr>
          <a:xfrm>
            <a:off x="6099585" y="8401286"/>
            <a:ext cx="80734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8BA3B8-8741-4C40-AA58-5C3DB32D3D94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B24EFB5-4EF3-6647-8F97-ED35E66E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55" y="3476311"/>
            <a:ext cx="2767199" cy="49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5319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482503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Aggiungi il dispositivo – modalità EZ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2362" y="1212901"/>
            <a:ext cx="11031088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Durante la connessione del dispositivo, puoi vedere lo stato di connessione come da Figura 3.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 connessione avvenuta, si aprirà una pagina come da Figura 4.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Seleziona il locale della casa in cui si trova il dispositivo e clicca «Fine» per accedere alla pagina di controllo del tuo nuovo dispositivo.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Ora il tuo nuovo Termostato è pronto per essere controllato tramite App, anche da remoto.</a:t>
            </a:r>
          </a:p>
        </p:txBody>
      </p:sp>
      <p:sp>
        <p:nvSpPr>
          <p:cNvPr id="11" name="Shape 185">
            <a:extLst>
              <a:ext uri="{FF2B5EF4-FFF2-40B4-BE49-F238E27FC236}">
                <a16:creationId xmlns:a16="http://schemas.microsoft.com/office/drawing/2014/main" id="{6F133BBD-AF29-504F-8F0D-2140591A2FB4}"/>
              </a:ext>
            </a:extLst>
          </p:cNvPr>
          <p:cNvSpPr/>
          <p:nvPr/>
        </p:nvSpPr>
        <p:spPr>
          <a:xfrm>
            <a:off x="2518468" y="8907765"/>
            <a:ext cx="60272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12" name="Shape 185">
            <a:extLst>
              <a:ext uri="{FF2B5EF4-FFF2-40B4-BE49-F238E27FC236}">
                <a16:creationId xmlns:a16="http://schemas.microsoft.com/office/drawing/2014/main" id="{020D3158-7925-684A-9A55-74AC44D2A58E}"/>
              </a:ext>
            </a:extLst>
          </p:cNvPr>
          <p:cNvSpPr/>
          <p:nvPr/>
        </p:nvSpPr>
        <p:spPr>
          <a:xfrm>
            <a:off x="6348722" y="8907764"/>
            <a:ext cx="60272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</a:t>
            </a:r>
            <a:r>
              <a:rPr lang="it-IT" dirty="0"/>
              <a:t>4</a:t>
            </a:r>
            <a:endParaRPr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6A9A0E-9A7A-8A4F-8490-48A8311E127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4A689C7-0973-F941-9A95-9013369A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9" y="3743639"/>
            <a:ext cx="2814580" cy="50062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F5BD1EF-BF76-2648-9035-47CF8323F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34" y="3743639"/>
            <a:ext cx="2611704" cy="50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335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2648161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Connessione Fallita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2362" y="1425070"/>
            <a:ext cx="11031088" cy="11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it-IT" dirty="0"/>
              <a:t>Se l’Applicazione mostra la pagina come da Figura 5, significa che la connessione del dispositivo è fallita.</a:t>
            </a:r>
          </a:p>
          <a:p>
            <a:r>
              <a:rPr lang="it-IT" dirty="0"/>
              <a:t>Cliccando «Ho capito», puoi provare a collegarlo nuovamente in modalità EZ o selezionare la modalità AP cliccando in alto a destra come da Fig.6.</a:t>
            </a:r>
          </a:p>
        </p:txBody>
      </p:sp>
      <p:sp>
        <p:nvSpPr>
          <p:cNvPr id="11" name="Shape 185">
            <a:extLst>
              <a:ext uri="{FF2B5EF4-FFF2-40B4-BE49-F238E27FC236}">
                <a16:creationId xmlns:a16="http://schemas.microsoft.com/office/drawing/2014/main" id="{6F133BBD-AF29-504F-8F0D-2140591A2FB4}"/>
              </a:ext>
            </a:extLst>
          </p:cNvPr>
          <p:cNvSpPr/>
          <p:nvPr/>
        </p:nvSpPr>
        <p:spPr>
          <a:xfrm>
            <a:off x="2438288" y="8670021"/>
            <a:ext cx="60272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</a:t>
            </a:r>
            <a:r>
              <a:rPr lang="it-IT" dirty="0"/>
              <a:t>5</a:t>
            </a:r>
            <a:endParaRPr dirty="0"/>
          </a:p>
        </p:txBody>
      </p:sp>
      <p:sp>
        <p:nvSpPr>
          <p:cNvPr id="12" name="Shape 185">
            <a:extLst>
              <a:ext uri="{FF2B5EF4-FFF2-40B4-BE49-F238E27FC236}">
                <a16:creationId xmlns:a16="http://schemas.microsoft.com/office/drawing/2014/main" id="{020D3158-7925-684A-9A55-74AC44D2A58E}"/>
              </a:ext>
            </a:extLst>
          </p:cNvPr>
          <p:cNvSpPr/>
          <p:nvPr/>
        </p:nvSpPr>
        <p:spPr>
          <a:xfrm>
            <a:off x="6268542" y="8670020"/>
            <a:ext cx="60272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 </a:t>
            </a:r>
            <a:r>
              <a:rPr lang="it-IT" dirty="0"/>
              <a:t>6</a:t>
            </a:r>
            <a:endParaRPr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6A9A0E-9A7A-8A4F-8490-48A8311E127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88EBEFE-91BA-CF4C-A4CE-A1C354BDD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3510237"/>
            <a:ext cx="2814580" cy="50062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FA38401-F165-9D45-A093-5E1C78AA6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6" y="3510237"/>
            <a:ext cx="2814580" cy="5006200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944E8E59-7A7F-DA45-A9DB-BC14FB8776A0}"/>
              </a:ext>
            </a:extLst>
          </p:cNvPr>
          <p:cNvSpPr/>
          <p:nvPr/>
        </p:nvSpPr>
        <p:spPr>
          <a:xfrm>
            <a:off x="7135902" y="3710369"/>
            <a:ext cx="841294" cy="35718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41131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483946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Aggiungi il dispositivo – modalità AP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2362" y="971782"/>
            <a:ext cx="11031088" cy="26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/>
              <a:t>Per connettere il dispositivo in modalità AP, accendilo e premi contemporaneamente i tasti impostazione e orologio fino a quando non appare sul display l’icona di connessione al </a:t>
            </a:r>
            <a:r>
              <a:rPr lang="it-IT" dirty="0" err="1"/>
              <a:t>wifi</a:t>
            </a:r>
            <a:r>
              <a:rPr lang="it-IT" dirty="0"/>
              <a:t> in modalità AP.</a:t>
            </a:r>
          </a:p>
          <a:p>
            <a:pPr algn="just"/>
            <a:r>
              <a:rPr lang="it-IT" dirty="0"/>
              <a:t>Sull’</a:t>
            </a:r>
            <a:r>
              <a:rPr lang="it-IT" dirty="0" err="1"/>
              <a:t>app</a:t>
            </a:r>
            <a:r>
              <a:rPr lang="it-IT" dirty="0"/>
              <a:t> clicca «Conferma che la spia……..» (Fig.1), inserisci la password della rete </a:t>
            </a:r>
            <a:r>
              <a:rPr lang="it-IT" dirty="0" err="1"/>
              <a:t>WiFi</a:t>
            </a:r>
            <a:r>
              <a:rPr lang="it-IT" dirty="0"/>
              <a:t> a cui sei collegato, clicca «Conferma» (Fig.2) e ti si aprirà la pagina come da Figura3.</a:t>
            </a:r>
          </a:p>
          <a:p>
            <a:pPr algn="just"/>
            <a:r>
              <a:rPr lang="it-IT" dirty="0"/>
              <a:t>Cliccando su «Connetti Ora», il tuo cellulare ti porterà sulla pagina delle impostazioni </a:t>
            </a:r>
            <a:r>
              <a:rPr lang="it-IT" dirty="0" err="1"/>
              <a:t>WiFi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Seleziona la rete «</a:t>
            </a:r>
            <a:r>
              <a:rPr lang="it-IT" dirty="0" err="1"/>
              <a:t>SmartLife</a:t>
            </a:r>
            <a:r>
              <a:rPr lang="it-IT" dirty="0"/>
              <a:t>-XXXX», torna all’applicazione </a:t>
            </a:r>
            <a:r>
              <a:rPr lang="it-IT" dirty="0" err="1"/>
              <a:t>Blendom</a:t>
            </a:r>
            <a:r>
              <a:rPr lang="it-IT" dirty="0"/>
              <a:t> e il tuo nuovo dispositivo si connetterà correttamente.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C6A9A0E-9A7A-8A4F-8490-48A8311E127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F3A84AC-8EA4-3C41-83E3-C4266F2BF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34" y="3876194"/>
            <a:ext cx="2505987" cy="445731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562DD2CB-6694-2940-8944-D96DB5808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3881226"/>
            <a:ext cx="2503158" cy="445228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D2F2377-1B26-4A4C-856D-1C807A9F3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267" y="3876193"/>
            <a:ext cx="2505987" cy="4457315"/>
          </a:xfrm>
          <a:prstGeom prst="rect">
            <a:avLst/>
          </a:prstGeom>
        </p:spPr>
      </p:pic>
      <p:sp>
        <p:nvSpPr>
          <p:cNvPr id="19" name="Shape 158">
            <a:extLst>
              <a:ext uri="{FF2B5EF4-FFF2-40B4-BE49-F238E27FC236}">
                <a16:creationId xmlns:a16="http://schemas.microsoft.com/office/drawing/2014/main" id="{D3CA168B-7500-784F-8A11-DF84449F68EA}"/>
              </a:ext>
            </a:extLst>
          </p:cNvPr>
          <p:cNvSpPr/>
          <p:nvPr/>
        </p:nvSpPr>
        <p:spPr>
          <a:xfrm>
            <a:off x="2978925" y="8562568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1</a:t>
            </a:r>
          </a:p>
        </p:txBody>
      </p:sp>
      <p:sp>
        <p:nvSpPr>
          <p:cNvPr id="20" name="Shape 159">
            <a:extLst>
              <a:ext uri="{FF2B5EF4-FFF2-40B4-BE49-F238E27FC236}">
                <a16:creationId xmlns:a16="http://schemas.microsoft.com/office/drawing/2014/main" id="{A763895B-7265-1544-BCE2-DC58FAEFAB57}"/>
              </a:ext>
            </a:extLst>
          </p:cNvPr>
          <p:cNvSpPr/>
          <p:nvPr/>
        </p:nvSpPr>
        <p:spPr>
          <a:xfrm>
            <a:off x="6595844" y="8568105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2</a:t>
            </a:r>
          </a:p>
        </p:txBody>
      </p:sp>
      <p:sp>
        <p:nvSpPr>
          <p:cNvPr id="21" name="Shape 160">
            <a:extLst>
              <a:ext uri="{FF2B5EF4-FFF2-40B4-BE49-F238E27FC236}">
                <a16:creationId xmlns:a16="http://schemas.microsoft.com/office/drawing/2014/main" id="{4BEA8584-74A4-8F45-AFD7-39B4C2150DA8}"/>
              </a:ext>
            </a:extLst>
          </p:cNvPr>
          <p:cNvSpPr/>
          <p:nvPr/>
        </p:nvSpPr>
        <p:spPr>
          <a:xfrm>
            <a:off x="10212763" y="8562568"/>
            <a:ext cx="54983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Fig.</a:t>
            </a:r>
            <a:r>
              <a:rPr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910397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NO.4</a:t>
            </a:r>
          </a:p>
        </p:txBody>
      </p:sp>
      <p:sp>
        <p:nvSpPr>
          <p:cNvPr id="222" name="Shape 222"/>
          <p:cNvSpPr/>
          <p:nvPr/>
        </p:nvSpPr>
        <p:spPr>
          <a:xfrm>
            <a:off x="1332362" y="464455"/>
            <a:ext cx="326531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dispositivo</a:t>
            </a:r>
            <a:endParaRPr dirty="0"/>
          </a:p>
        </p:txBody>
      </p:sp>
      <p:sp>
        <p:nvSpPr>
          <p:cNvPr id="2" name="Shape 188">
            <a:extLst>
              <a:ext uri="{FF2B5EF4-FFF2-40B4-BE49-F238E27FC236}">
                <a16:creationId xmlns:a16="http://schemas.microsoft.com/office/drawing/2014/main" id="{932CA643-90A5-0D4C-A535-D052EE8D791A}"/>
              </a:ext>
            </a:extLst>
          </p:cNvPr>
          <p:cNvSpPr/>
          <p:nvPr/>
        </p:nvSpPr>
        <p:spPr>
          <a:xfrm>
            <a:off x="6502400" y="2156176"/>
            <a:ext cx="5861050" cy="395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aver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collegato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dispositivo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aprirà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automaticamete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tramite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l’applicazione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 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simboli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trovi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fondo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all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pagina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puoi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Accend</a:t>
            </a:r>
            <a:r>
              <a:rPr lang="en-US" dirty="0" err="1"/>
              <a:t>erlo</a:t>
            </a:r>
            <a:r>
              <a:rPr lang="en-US" dirty="0"/>
              <a:t> e s</a:t>
            </a:r>
            <a:r>
              <a:rPr lang="it-IT" dirty="0" err="1"/>
              <a:t>pegn</a:t>
            </a:r>
            <a:r>
              <a:rPr lang="en-US" dirty="0" err="1"/>
              <a:t>erlo</a:t>
            </a:r>
            <a:endParaRPr lang="it-IT" dirty="0"/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Seleziona</a:t>
            </a:r>
            <a:r>
              <a:rPr lang="en-US" dirty="0"/>
              <a:t>re</a:t>
            </a:r>
            <a:r>
              <a:rPr lang="it-IT" dirty="0"/>
              <a:t> la modalità </a:t>
            </a:r>
            <a:r>
              <a:rPr lang="en-US" dirty="0"/>
              <a:t>di </a:t>
            </a:r>
            <a:r>
              <a:rPr lang="en-US" dirty="0" err="1"/>
              <a:t>utilizzo</a:t>
            </a:r>
            <a:r>
              <a:rPr lang="en-US" dirty="0"/>
              <a:t> </a:t>
            </a:r>
            <a:r>
              <a:rPr lang="it-IT" dirty="0"/>
              <a:t>(manuale, automatica o vacanza).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/>
              <a:t>Inserire</a:t>
            </a:r>
            <a:r>
              <a:rPr lang="en-US" dirty="0"/>
              <a:t>/</a:t>
            </a:r>
            <a:r>
              <a:rPr lang="en-US" dirty="0" err="1"/>
              <a:t>disinserire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blocco</a:t>
            </a:r>
            <a:r>
              <a:rPr lang="en-US" dirty="0"/>
              <a:t> bambini.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/>
              <a:t>Impostare</a:t>
            </a:r>
            <a:r>
              <a:rPr lang="en-US" dirty="0"/>
              <a:t>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funzionalità</a:t>
            </a:r>
            <a:r>
              <a:rPr lang="en-US" dirty="0"/>
              <a:t> </a:t>
            </a:r>
            <a:r>
              <a:rPr lang="en-US" dirty="0" err="1"/>
              <a:t>avanzate</a:t>
            </a:r>
            <a:r>
              <a:rPr lang="en-US" dirty="0"/>
              <a:t>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7D2471E-C2FD-4341-8BE8-D7306B75A58B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E18556-EF40-1B4B-8EC5-DC69B85C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924" y="2156176"/>
            <a:ext cx="3096764" cy="67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508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NO.4</a:t>
            </a:r>
          </a:p>
        </p:txBody>
      </p:sp>
      <p:sp>
        <p:nvSpPr>
          <p:cNvPr id="222" name="Shape 222"/>
          <p:cNvSpPr/>
          <p:nvPr/>
        </p:nvSpPr>
        <p:spPr>
          <a:xfrm>
            <a:off x="1332362" y="464455"/>
            <a:ext cx="326531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dispositivo</a:t>
            </a:r>
            <a:endParaRPr lang="en-US" dirty="0"/>
          </a:p>
        </p:txBody>
      </p:sp>
      <p:sp>
        <p:nvSpPr>
          <p:cNvPr id="5" name="Shape 223">
            <a:extLst>
              <a:ext uri="{FF2B5EF4-FFF2-40B4-BE49-F238E27FC236}">
                <a16:creationId xmlns:a16="http://schemas.microsoft.com/office/drawing/2014/main" id="{FCEBA325-6EB0-AE4E-87AB-9B3C10D7D7CE}"/>
              </a:ext>
            </a:extLst>
          </p:cNvPr>
          <p:cNvSpPr/>
          <p:nvPr/>
        </p:nvSpPr>
        <p:spPr>
          <a:xfrm>
            <a:off x="6604000" y="1412928"/>
            <a:ext cx="5133109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Cliccando il simbolo di menù in alto a destra, puoi: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Modificare il nome del tuo nuovo dispositivo.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Selezionare la posizione del dispositivo nella tua casa.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Verificare come poterlo collegare alle tue apparecchiature di controllo vocale.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Condividere il controllo del dispositivo con altri membri della famiglia o amici.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Creare un gruppo composto da più dispositivi in modo tale da poterli controllare tutti insieme.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Avere informazioni del dispositivo.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Inviare Feedback.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Aggiornare il firmware del dispositivo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Rimuovere il dispositivo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0E0795-98C3-1646-A8AB-09F1F777503F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F40B9EF-8782-8045-9C7F-B7E7C05AA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412928"/>
            <a:ext cx="3226301" cy="671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8152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5</a:t>
            </a:r>
            <a:endParaRPr dirty="0"/>
          </a:p>
        </p:txBody>
      </p:sp>
      <p:sp>
        <p:nvSpPr>
          <p:cNvPr id="230" name="Shape 230"/>
          <p:cNvSpPr/>
          <p:nvPr/>
        </p:nvSpPr>
        <p:spPr>
          <a:xfrm>
            <a:off x="1332362" y="464455"/>
            <a:ext cx="466794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Creazione di Scenari e Automazioni</a:t>
            </a:r>
            <a:endParaRPr dirty="0"/>
          </a:p>
        </p:txBody>
      </p:sp>
      <p:sp>
        <p:nvSpPr>
          <p:cNvPr id="231" name="Shape 231"/>
          <p:cNvSpPr/>
          <p:nvPr/>
        </p:nvSpPr>
        <p:spPr>
          <a:xfrm>
            <a:off x="1332362" y="784422"/>
            <a:ext cx="10534960" cy="340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Puoi creare un infinito numero di Scenari e Automazioni facendo interagire i vari dispositivi tra loro.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Cliccando "Smart" al centro in basso nella pagina iniziale e successivamente “</a:t>
            </a:r>
            <a:r>
              <a:rPr lang="en-US" sz="2000" dirty="0"/>
              <a:t>Scenario</a:t>
            </a:r>
            <a:r>
              <a:rPr lang="it-IT" sz="2000" dirty="0"/>
              <a:t>“</a:t>
            </a:r>
            <a:r>
              <a:rPr lang="en-US" sz="2000" dirty="0"/>
              <a:t> o “</a:t>
            </a:r>
            <a:r>
              <a:rPr lang="en-US" sz="2000" dirty="0" err="1"/>
              <a:t>Automazione</a:t>
            </a:r>
            <a:r>
              <a:rPr lang="en-US" sz="2000" dirty="0"/>
              <a:t>”</a:t>
            </a:r>
            <a:r>
              <a:rPr lang="it-IT" sz="2000" dirty="0"/>
              <a:t> </a:t>
            </a:r>
            <a:r>
              <a:rPr lang="en-US" sz="2000" dirty="0" err="1"/>
              <a:t>nella</a:t>
            </a:r>
            <a:r>
              <a:rPr lang="en-US" sz="2000" dirty="0"/>
              <a:t> </a:t>
            </a:r>
            <a:r>
              <a:rPr lang="en-US" sz="2000" dirty="0" err="1"/>
              <a:t>parte</a:t>
            </a:r>
            <a:r>
              <a:rPr lang="en-US" sz="2000" dirty="0"/>
              <a:t> alta </a:t>
            </a:r>
            <a:r>
              <a:rPr lang="en-US" sz="2000" dirty="0" err="1"/>
              <a:t>centrale</a:t>
            </a:r>
            <a:r>
              <a:rPr lang="en-US" sz="2000" dirty="0"/>
              <a:t> della </a:t>
            </a:r>
            <a:r>
              <a:rPr lang="en-US" sz="2000" dirty="0" err="1"/>
              <a:t>pagina</a:t>
            </a:r>
            <a:r>
              <a:rPr lang="en-US" sz="2000" dirty="0"/>
              <a:t> e “</a:t>
            </a:r>
            <a:r>
              <a:rPr lang="en-US" sz="2000" dirty="0" err="1"/>
              <a:t>Aggiungi</a:t>
            </a:r>
            <a:r>
              <a:rPr lang="en-US" sz="2000" dirty="0"/>
              <a:t> …..” al centro, </a:t>
            </a:r>
            <a:r>
              <a:rPr lang="en-US" sz="2000" dirty="0" err="1"/>
              <a:t>puoi</a:t>
            </a:r>
            <a:r>
              <a:rPr lang="en-US" sz="2000" dirty="0"/>
              <a:t> </a:t>
            </a:r>
            <a:r>
              <a:rPr lang="en-US" sz="2000" dirty="0" err="1"/>
              <a:t>aggiungere</a:t>
            </a:r>
            <a:r>
              <a:rPr lang="en-US" sz="2000" dirty="0"/>
              <a:t> uno scenario o </a:t>
            </a:r>
            <a:r>
              <a:rPr lang="en-US" sz="2000" dirty="0" err="1"/>
              <a:t>un’automazione</a:t>
            </a:r>
            <a:r>
              <a:rPr lang="en-US" sz="2000" dirty="0"/>
              <a:t>.</a:t>
            </a:r>
            <a:endParaRPr lang="it-IT" sz="2000" dirty="0"/>
          </a:p>
          <a:p>
            <a:pPr marL="342900" indent="-342900" algn="just" defTabSz="45720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Uno Scenario è un insieme di comandi assegnati ai vari dispositivi che si attiveranno simultaneamente ogni qual volta si cliccherà sullo scenario creato o nei giorni e nelle ore da te programmate.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Un Automazione è l’esecuzione di un comando predefinito per un determinato dispositivo quando una specifica condizione si è attivata.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CB63BC2-22E7-A145-9259-C0014892B5EE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9C8798-ABC9-334F-867A-8BC4DCAA7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0" y="4373739"/>
            <a:ext cx="2682149" cy="477064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2A079F9-22A6-6A4B-9660-769E73330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65" y="4366411"/>
            <a:ext cx="2682149" cy="477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210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332362" y="464455"/>
            <a:ext cx="543257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DATI TECNICI E SPECIFICHE PRODOTTO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1163137"/>
            <a:ext cx="9679668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Dati Tecnici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Potenza: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90-240Vac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50/60HZ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Sensore sonda: NTC(10K)1%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Capacità di contatto: 3A/250V(WW) – 16A/250V(WE)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Temperatura dell’ambiente di lavoro: 0-90°C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Intervallo di temperatura regolabile: 5-35°C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Intervallo di temperatura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visualizzabile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0-40°C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Condizioni di isolamento: ambiente normale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Uscita: relè di comunicazione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Installazione: a muro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Certificazioni: CE e RoHs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Garanzia: 18 mesi</a:t>
            </a:r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EEEC522-8643-DB46-8BD1-FE1826BA9962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sp>
        <p:nvSpPr>
          <p:cNvPr id="3" name="Shape 135">
            <a:extLst>
              <a:ext uri="{FF2B5EF4-FFF2-40B4-BE49-F238E27FC236}">
                <a16:creationId xmlns:a16="http://schemas.microsoft.com/office/drawing/2014/main" id="{AD6EA2A9-0A0C-8E40-9054-19A62574039C}"/>
              </a:ext>
            </a:extLst>
          </p:cNvPr>
          <p:cNvSpPr/>
          <p:nvPr/>
        </p:nvSpPr>
        <p:spPr>
          <a:xfrm>
            <a:off x="1332362" y="5231972"/>
            <a:ext cx="967966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Specifiche Prodotto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Dimensioni: 86x86x27 mm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Parte visibile dopo l’installazione a muro: 15x86 mm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Colore: bianco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Bottoni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touch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Presenza di sensore esterno ed interno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Precisione della temperatura con uno scarto di 0,5°C rispetto all temperatura impostata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Funzione blocco bambini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Memoria dati anche a dispositivo non alimentato da corrente elettrica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Modalità vacanza</a:t>
            </a:r>
          </a:p>
        </p:txBody>
      </p:sp>
    </p:spTree>
    <p:extLst>
      <p:ext uri="{BB962C8B-B14F-4D97-AF65-F5344CB8AC3E}">
        <p14:creationId xmlns:p14="http://schemas.microsoft.com/office/powerpoint/2010/main" val="136282684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6</a:t>
            </a:r>
            <a:endParaRPr dirty="0"/>
          </a:p>
        </p:txBody>
      </p:sp>
      <p:sp>
        <p:nvSpPr>
          <p:cNvPr id="242" name="Shape 242"/>
          <p:cNvSpPr/>
          <p:nvPr/>
        </p:nvSpPr>
        <p:spPr>
          <a:xfrm>
            <a:off x="1332362" y="464455"/>
            <a:ext cx="95699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Profilo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>
            <a:off x="6091315" y="1960272"/>
            <a:ext cx="5581123" cy="4756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“M</a:t>
            </a:r>
            <a:r>
              <a:rPr lang="it-IT" sz="2000" dirty="0"/>
              <a:t>i</a:t>
            </a:r>
            <a:r>
              <a:rPr sz="2000" dirty="0"/>
              <a:t>” </a:t>
            </a:r>
            <a:r>
              <a:rPr lang="it-IT" sz="2000" dirty="0"/>
              <a:t>è la pagina in cui è possibile modificare le proprie impostazioni</a:t>
            </a:r>
            <a:r>
              <a:rPr sz="2000" dirty="0"/>
              <a:t>.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sz="2000"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1.</a:t>
            </a:r>
            <a:r>
              <a:rPr lang="it-IT" sz="2000" dirty="0"/>
              <a:t> Proprio Profilo</a:t>
            </a:r>
            <a:endParaRPr sz="2000"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sz="2000" dirty="0"/>
              <a:t>2.</a:t>
            </a:r>
            <a:r>
              <a:rPr lang="it-IT" sz="2000" dirty="0"/>
              <a:t> Gestione della propria Casa</a:t>
            </a:r>
            <a:endParaRPr sz="2000"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sz="2000" dirty="0"/>
              <a:t>3</a:t>
            </a:r>
            <a:r>
              <a:rPr sz="2000" dirty="0"/>
              <a:t>.</a:t>
            </a:r>
            <a:r>
              <a:rPr lang="it-IT" sz="2000" dirty="0"/>
              <a:t> Centro Messaggi</a:t>
            </a:r>
            <a:endParaRPr lang="en-US" sz="2000"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/>
              <a:t>4. </a:t>
            </a:r>
            <a:r>
              <a:rPr lang="en-US" sz="2000" dirty="0" err="1"/>
              <a:t>Domande</a:t>
            </a:r>
            <a:r>
              <a:rPr lang="en-US" sz="2000" dirty="0"/>
              <a:t> </a:t>
            </a:r>
            <a:r>
              <a:rPr lang="en-US" sz="2000" dirty="0" err="1"/>
              <a:t>frequenti</a:t>
            </a:r>
            <a:r>
              <a:rPr lang="en-US" sz="2000" dirty="0"/>
              <a:t> e feedback</a:t>
            </a:r>
            <a:endParaRPr lang="it-IT" sz="2000" dirty="0"/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4. Ulteriori servizi, quali l’elenco degli apparecchi associabili all’applicazione (Google Home, Amazon </a:t>
            </a:r>
            <a:r>
              <a:rPr lang="it-IT" sz="2000" dirty="0" err="1"/>
              <a:t>Echo</a:t>
            </a:r>
            <a:r>
              <a:rPr lang="it-IT" sz="2000" dirty="0"/>
              <a:t>) per poter controllare la propria casa tramite comandi vocali.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5. Configurazioni, per attivare notifiche </a:t>
            </a:r>
            <a:r>
              <a:rPr lang="it-IT" sz="2000" dirty="0" err="1"/>
              <a:t>push</a:t>
            </a:r>
            <a:r>
              <a:rPr lang="it-IT" sz="2000" dirty="0"/>
              <a:t> e altre funzionalità.</a:t>
            </a:r>
            <a:endParaRPr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E262AD-FDDF-0943-815A-1EEB8285D637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F169EC-3627-5E40-92A9-8F83E3BCB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960272"/>
            <a:ext cx="3762376" cy="66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857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7</a:t>
            </a:r>
            <a:endParaRPr dirty="0"/>
          </a:p>
        </p:txBody>
      </p:sp>
      <p:sp>
        <p:nvSpPr>
          <p:cNvPr id="242" name="Shape 242"/>
          <p:cNvSpPr/>
          <p:nvPr/>
        </p:nvSpPr>
        <p:spPr>
          <a:xfrm>
            <a:off x="1332362" y="464455"/>
            <a:ext cx="369812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Condivisione dei Dispositivi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>
            <a:off x="1332362" y="1832966"/>
            <a:ext cx="10269088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>
            <a:spAutoFit/>
          </a:bodyPr>
          <a:lstStyle/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Puoi condividere i tuoi dispositivi con la tua famiglia e con gli amici che hanno scaricato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l’applicazione </a:t>
            </a:r>
            <a:r>
              <a:rPr lang="it-IT" dirty="0" err="1"/>
              <a:t>Blendom</a:t>
            </a:r>
            <a:r>
              <a:rPr lang="it-IT" dirty="0"/>
              <a:t> ed effettuato la registrazione.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Le persone con cui condivi</a:t>
            </a:r>
            <a:r>
              <a:rPr lang="en-US" dirty="0"/>
              <a:t>di</a:t>
            </a:r>
            <a:r>
              <a:rPr lang="it-IT" dirty="0"/>
              <a:t> i tuoi dispositivi possono essere impostate come </a:t>
            </a:r>
            <a:r>
              <a:rPr lang="it-IT" dirty="0" err="1"/>
              <a:t>amministrator</a:t>
            </a:r>
            <a:r>
              <a:rPr lang="en-US" dirty="0"/>
              <a:t>i </a:t>
            </a:r>
            <a:r>
              <a:rPr lang="it-IT" dirty="0"/>
              <a:t>o </a:t>
            </a:r>
            <a:r>
              <a:rPr lang="en-US" dirty="0" err="1"/>
              <a:t>semplici</a:t>
            </a:r>
            <a:r>
              <a:rPr lang="en-US" dirty="0"/>
              <a:t> </a:t>
            </a:r>
            <a:r>
              <a:rPr lang="en-US" dirty="0" err="1"/>
              <a:t>utilizzatori</a:t>
            </a:r>
            <a:r>
              <a:rPr lang="it-IT" dirty="0"/>
              <a:t>.  Come amministratori possono gestire </a:t>
            </a:r>
            <a:r>
              <a:rPr lang="en-US" dirty="0"/>
              <a:t>i </a:t>
            </a:r>
            <a:r>
              <a:rPr lang="it-IT" dirty="0"/>
              <a:t>dispositivi,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scenari</a:t>
            </a:r>
            <a:r>
              <a:rPr lang="en-US" dirty="0"/>
              <a:t> e le </a:t>
            </a:r>
            <a:r>
              <a:rPr lang="it-IT" dirty="0"/>
              <a:t>automazioni, </a:t>
            </a:r>
            <a:r>
              <a:rPr lang="en-US" dirty="0"/>
              <a:t>le </a:t>
            </a:r>
            <a:r>
              <a:rPr lang="it-IT" dirty="0"/>
              <a:t>stanze e </a:t>
            </a:r>
            <a:r>
              <a:rPr lang="en-US" dirty="0" err="1"/>
              <a:t>gli</a:t>
            </a:r>
            <a:r>
              <a:rPr lang="en-US" dirty="0"/>
              <a:t> altri </a:t>
            </a:r>
            <a:r>
              <a:rPr lang="it-IT" dirty="0"/>
              <a:t>membri</a:t>
            </a:r>
            <a:r>
              <a:rPr lang="en-US" dirty="0"/>
              <a:t> della casa</a:t>
            </a:r>
            <a:r>
              <a:rPr lang="it-IT" dirty="0"/>
              <a:t>, </a:t>
            </a:r>
            <a:r>
              <a:rPr lang="en-US" dirty="0"/>
              <a:t>come </a:t>
            </a:r>
            <a:r>
              <a:rPr lang="en-US" dirty="0" err="1"/>
              <a:t>utilizzatori</a:t>
            </a:r>
            <a:r>
              <a:rPr lang="it-IT" dirty="0"/>
              <a:t> possono </a:t>
            </a:r>
            <a:r>
              <a:rPr lang="en-US" dirty="0" err="1"/>
              <a:t>solamente</a:t>
            </a:r>
            <a:r>
              <a:rPr lang="en-US" dirty="0"/>
              <a:t> </a:t>
            </a:r>
            <a:r>
              <a:rPr lang="it-IT" dirty="0"/>
              <a:t>utilizzare </a:t>
            </a:r>
            <a:r>
              <a:rPr lang="en-US" dirty="0"/>
              <a:t>i</a:t>
            </a:r>
            <a:r>
              <a:rPr lang="it-IT" dirty="0"/>
              <a:t> dispositivi 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it-IT" dirty="0" err="1"/>
              <a:t>scen</a:t>
            </a:r>
            <a:r>
              <a:rPr lang="en-US" dirty="0" err="1"/>
              <a:t>ari</a:t>
            </a:r>
            <a:r>
              <a:rPr lang="it-IT" dirty="0"/>
              <a:t>.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Hai due modalità per condividere i tuoi dispositivi: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it-IT" dirty="0"/>
          </a:p>
          <a:p>
            <a:pPr marL="457200" marR="457200" indent="-457200" algn="just" defTabSz="457200">
              <a:buAutoNum type="alphaU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Entra nella pagina del tuo profilo, clicca su «Gestione Casa» e «</a:t>
            </a:r>
            <a:r>
              <a:rPr lang="en-US" dirty="0" err="1"/>
              <a:t>Aggiungi</a:t>
            </a:r>
            <a:r>
              <a:rPr lang="en-US" dirty="0"/>
              <a:t> membri</a:t>
            </a:r>
            <a:r>
              <a:rPr lang="it-IT" dirty="0"/>
              <a:t>» per</a:t>
            </a:r>
            <a:r>
              <a:rPr lang="en-US" dirty="0"/>
              <a:t> </a:t>
            </a:r>
            <a:r>
              <a:rPr lang="en-US" dirty="0" err="1"/>
              <a:t>poter</a:t>
            </a:r>
            <a:r>
              <a:rPr lang="en-US" dirty="0"/>
              <a:t> </a:t>
            </a:r>
            <a:r>
              <a:rPr lang="en-US" dirty="0" err="1"/>
              <a:t>inserire</a:t>
            </a:r>
            <a:r>
              <a:rPr lang="en-US" dirty="0"/>
              <a:t> i dati con </a:t>
            </a:r>
            <a:r>
              <a:rPr lang="en-US" dirty="0" err="1"/>
              <a:t>cui</a:t>
            </a:r>
            <a:r>
              <a:rPr lang="en-US" dirty="0"/>
              <a:t> </a:t>
            </a:r>
            <a:r>
              <a:rPr lang="en-US" dirty="0" err="1"/>
              <a:t>l’utente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registrato</a:t>
            </a:r>
            <a:r>
              <a:rPr lang="en-US" dirty="0"/>
              <a:t> </a:t>
            </a:r>
            <a:r>
              <a:rPr lang="en-US" dirty="0" err="1"/>
              <a:t>nell’applicazione</a:t>
            </a:r>
            <a:r>
              <a:rPr lang="en-US" dirty="0"/>
              <a:t> </a:t>
            </a:r>
            <a:r>
              <a:rPr lang="en-US" dirty="0" err="1"/>
              <a:t>Blendom</a:t>
            </a:r>
            <a:r>
              <a:rPr lang="en-US" dirty="0"/>
              <a:t>.</a:t>
            </a:r>
          </a:p>
          <a:p>
            <a:pPr marL="457200" marR="457200" indent="-457200" algn="just" defTabSz="457200">
              <a:buAutoNum type="alphaU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marL="457200" marR="457200" indent="-457200" algn="just" defTabSz="457200">
              <a:buAutoNum type="alphaU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/>
              <a:t>E</a:t>
            </a:r>
            <a:r>
              <a:rPr lang="it-IT" dirty="0" err="1"/>
              <a:t>ntra</a:t>
            </a:r>
            <a:r>
              <a:rPr lang="it-IT" dirty="0"/>
              <a:t> nel menù del dispositivo che vuoi aggiungere, clicca «Condivisione dei Dispositivi» ed inserisci </a:t>
            </a:r>
            <a:r>
              <a:rPr lang="en-US" dirty="0"/>
              <a:t>i dati con </a:t>
            </a:r>
            <a:r>
              <a:rPr lang="en-US" dirty="0" err="1"/>
              <a:t>cui</a:t>
            </a:r>
            <a:r>
              <a:rPr lang="en-US" dirty="0"/>
              <a:t> </a:t>
            </a:r>
            <a:r>
              <a:rPr lang="en-US" dirty="0" err="1"/>
              <a:t>l’utente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registrato</a:t>
            </a:r>
            <a:r>
              <a:rPr lang="en-US" dirty="0"/>
              <a:t> </a:t>
            </a:r>
            <a:r>
              <a:rPr lang="en-US" dirty="0" err="1"/>
              <a:t>nell’applicazione</a:t>
            </a:r>
            <a:r>
              <a:rPr lang="en-US" dirty="0"/>
              <a:t> </a:t>
            </a:r>
            <a:r>
              <a:rPr lang="en-US" dirty="0" err="1"/>
              <a:t>Blendom</a:t>
            </a:r>
            <a:r>
              <a:rPr lang="en-US" dirty="0"/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85F29C-8C50-3548-AC50-5BBAD6B18D24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89560791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650999" y="7616813"/>
            <a:ext cx="9778999" cy="1107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500" dirty="0"/>
              <a:t>Note:</a:t>
            </a:r>
          </a:p>
          <a:p>
            <a:pPr algn="l" defTabSz="457200">
              <a:lnSpc>
                <a:spcPct val="150000"/>
              </a:lnSpc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500" dirty="0"/>
              <a:t>Le figure utilizzate in questo manuale potrebbero differire da quelle dell’applicazione in seguito agli aggiornamenti che periodicamente vengono effettuati sui prodotti e sul software.</a:t>
            </a:r>
            <a:endParaRPr sz="1500" dirty="0"/>
          </a:p>
        </p:txBody>
      </p:sp>
      <p:sp>
        <p:nvSpPr>
          <p:cNvPr id="289" name="Shape 289"/>
          <p:cNvSpPr/>
          <p:nvPr/>
        </p:nvSpPr>
        <p:spPr>
          <a:xfrm>
            <a:off x="1854666" y="2434061"/>
            <a:ext cx="937166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0"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r>
              <a:rPr lang="it-IT" dirty="0"/>
              <a:t>GRAZIE</a:t>
            </a:r>
            <a:endParaRPr lang="it-IT" sz="3000" dirty="0"/>
          </a:p>
          <a:p>
            <a:r>
              <a:rPr lang="it-IT" sz="3000" dirty="0"/>
              <a:t>Per qualsiasi problema, scrivici all’indirizzo </a:t>
            </a:r>
            <a:r>
              <a:rPr lang="it-IT" sz="3000" dirty="0" err="1"/>
              <a:t>info@blendom.com</a:t>
            </a:r>
            <a:endParaRPr sz="3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5A0C87-6612-654C-AD33-0D25608F75D2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18948045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25">
            <a:extLst>
              <a:ext uri="{FF2B5EF4-FFF2-40B4-BE49-F238E27FC236}">
                <a16:creationId xmlns:a16="http://schemas.microsoft.com/office/drawing/2014/main" id="{B82EA4AE-2CDD-6847-8B5B-FBA35B6932D6}"/>
              </a:ext>
            </a:extLst>
          </p:cNvPr>
          <p:cNvSpPr/>
          <p:nvPr/>
        </p:nvSpPr>
        <p:spPr>
          <a:xfrm>
            <a:off x="3134933" y="3773082"/>
            <a:ext cx="714871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Instruction</a:t>
            </a:r>
            <a:r>
              <a:rPr lang="it-IT" dirty="0"/>
              <a:t> Manual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2E738D-FFB3-2D4B-8661-13D506469737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91F1F8-875C-FD40-9C2C-36C3C9B79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41443" y="-2691159"/>
            <a:ext cx="7735698" cy="1094698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902853-364D-DE44-8697-9074CB97B54A}"/>
              </a:ext>
            </a:extLst>
          </p:cNvPr>
          <p:cNvSpPr txBox="1"/>
          <p:nvPr/>
        </p:nvSpPr>
        <p:spPr>
          <a:xfrm>
            <a:off x="2911918" y="6100855"/>
            <a:ext cx="467175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dirty="0"/>
              <a:t>WIFI THERMOSTAT</a:t>
            </a:r>
          </a:p>
          <a:p>
            <a:r>
              <a:rPr lang="it-IT" sz="3000" kern="100" dirty="0" err="1">
                <a:ea typeface="SimSun" panose="02010600030101010101" pitchFamily="2" charset="-122"/>
              </a:rPr>
              <a:t>model</a:t>
            </a:r>
            <a:r>
              <a:rPr lang="it-IT" sz="3000" kern="100" dirty="0">
                <a:ea typeface="SimSun" panose="02010600030101010101" pitchFamily="2" charset="-122"/>
              </a:rPr>
              <a:t> t</a:t>
            </a:r>
            <a:r>
              <a:rPr lang="en-US" sz="3000" kern="100" dirty="0">
                <a:ea typeface="SimSun" panose="02010600030101010101" pitchFamily="2" charset="-122"/>
              </a:rPr>
              <a:t>h</a:t>
            </a:r>
            <a:r>
              <a:rPr lang="it-IT" sz="3000" kern="100" dirty="0" err="1">
                <a:ea typeface="SimSun" panose="02010600030101010101" pitchFamily="2" charset="-122"/>
              </a:rPr>
              <a:t>e.yh.01.02.wf</a:t>
            </a:r>
            <a:endParaRPr lang="it-IT" sz="3000" kern="100" dirty="0">
              <a:ea typeface="SimSun" panose="02010600030101010101" pitchFamily="2" charset="-122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E7C1AD7-E87E-DB42-A11D-59DA92E7B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459" y="4616579"/>
            <a:ext cx="6340543" cy="41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008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332362" y="464455"/>
            <a:ext cx="740266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TECHNICAL INFORMATIONS AND PRODUCT FEATURES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1163137"/>
            <a:ext cx="9679668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Technical </a:t>
            </a:r>
            <a:r>
              <a:rPr lang="it-IT" sz="2000" b="1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Informations</a:t>
            </a:r>
            <a:endParaRPr lang="it-IT" sz="2000" b="1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Power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90-240Vac 50/60HZ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Probe Sensor: NTC(10K)1%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Contact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apacity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3A/250V(WW) – 16A/250V(WE)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Working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environment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temperature: 0-90°C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Adjustable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temperature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range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5-35°C</a:t>
            </a:r>
          </a:p>
          <a:p>
            <a:pPr algn="just"/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Displayable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temperature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range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0-40°C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Insulation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condition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normal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environment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Output: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switch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relay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Installation: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Wall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mounted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Certifications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CE and RoHs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Warranty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18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months</a:t>
            </a:r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3" name="Shape 135">
            <a:extLst>
              <a:ext uri="{FF2B5EF4-FFF2-40B4-BE49-F238E27FC236}">
                <a16:creationId xmlns:a16="http://schemas.microsoft.com/office/drawing/2014/main" id="{AD6EA2A9-0A0C-8E40-9054-19A62574039C}"/>
              </a:ext>
            </a:extLst>
          </p:cNvPr>
          <p:cNvSpPr/>
          <p:nvPr/>
        </p:nvSpPr>
        <p:spPr>
          <a:xfrm>
            <a:off x="1332362" y="5231972"/>
            <a:ext cx="9679668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Product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Features</a:t>
            </a:r>
            <a:endParaRPr lang="it-IT" sz="2000" b="1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Size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86x86x27 mm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Visible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part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after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wall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installation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 15x86 mm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Color: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white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Touch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buttons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Internal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external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sensors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Temperature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accuracy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with a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difference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0.5 ° C with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respect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the set temperature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Child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lock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function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Data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memory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even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when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not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powered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by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electricity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Holiday mode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6BBA16A-E954-6D43-8247-D359C1ACCA26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894314014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6374384" y="2054683"/>
            <a:ext cx="482566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Gas Boiler and water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heating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Non-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contact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power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supply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diagram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(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disconnected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when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valve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closed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).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Note:</a:t>
            </a:r>
          </a:p>
          <a:p>
            <a:pPr marL="342900" indent="-342900" algn="just">
              <a:buFontTx/>
              <a:buChar char="-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3 and 4 are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connected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power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supply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342900" indent="-342900" algn="just">
              <a:buFontTx/>
              <a:buChar char="-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5 and 6 are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connected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the gas boiler</a:t>
            </a:r>
          </a:p>
          <a:p>
            <a:pPr marL="342900" indent="-342900" algn="just">
              <a:buFontTx/>
              <a:buChar char="-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If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closed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type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thermal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actuator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connect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1 and 3,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if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open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type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thermal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actuator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connect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2 and 3.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If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connection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wrong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a short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circuit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could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occur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the gas boiler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plate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could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be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damaged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822D01D2-0164-E748-9735-B29C428D4F5C}"/>
              </a:ext>
            </a:extLst>
          </p:cNvPr>
          <p:cNvSpPr/>
          <p:nvPr/>
        </p:nvSpPr>
        <p:spPr>
          <a:xfrm>
            <a:off x="1332362" y="464455"/>
            <a:ext cx="246702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WIRING DIAGRAM</a:t>
            </a:r>
            <a:endParaRPr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BC7EF9-20CA-6945-836B-1C8969F8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2054683"/>
            <a:ext cx="3334246" cy="2193324"/>
          </a:xfrm>
          <a:prstGeom prst="rect">
            <a:avLst/>
          </a:prstGeom>
        </p:spPr>
      </p:pic>
      <p:sp>
        <p:nvSpPr>
          <p:cNvPr id="9" name="Shape 135">
            <a:extLst>
              <a:ext uri="{FF2B5EF4-FFF2-40B4-BE49-F238E27FC236}">
                <a16:creationId xmlns:a16="http://schemas.microsoft.com/office/drawing/2014/main" id="{CBE7AEB3-6F51-6C42-88AE-9A0B20235B7F}"/>
              </a:ext>
            </a:extLst>
          </p:cNvPr>
          <p:cNvSpPr/>
          <p:nvPr/>
        </p:nvSpPr>
        <p:spPr>
          <a:xfrm>
            <a:off x="1332362" y="7322841"/>
            <a:ext cx="986768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ATTENTION</a:t>
            </a:r>
          </a:p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Read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these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instructions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carefully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avoid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product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damage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dangerous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situations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The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installer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must be an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expert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qualified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technician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Risk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electric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shock or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equipment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damage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or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device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short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circuit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Disconnect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power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supply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before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b="1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installation</a:t>
            </a:r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D81A8D1-1AED-7646-B1DA-55348DAB3685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95071597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332362" y="464455"/>
            <a:ext cx="126957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DISPLAY</a:t>
            </a:r>
            <a:endParaRPr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FCB394-764F-3E48-8CB7-28034FBEAC38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3BEA8E9C-F36C-B64F-AE61-85E0D8738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490829"/>
              </p:ext>
            </p:extLst>
          </p:nvPr>
        </p:nvGraphicFramePr>
        <p:xfrm>
          <a:off x="6502400" y="1754785"/>
          <a:ext cx="5047840" cy="70783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7363">
                  <a:extLst>
                    <a:ext uri="{9D8B030D-6E8A-4147-A177-3AD203B41FA5}">
                      <a16:colId xmlns:a16="http://schemas.microsoft.com/office/drawing/2014/main" val="3930788321"/>
                    </a:ext>
                  </a:extLst>
                </a:gridCol>
                <a:gridCol w="3860477">
                  <a:extLst>
                    <a:ext uri="{9D8B030D-6E8A-4147-A177-3AD203B41FA5}">
                      <a16:colId xmlns:a16="http://schemas.microsoft.com/office/drawing/2014/main" val="3831723959"/>
                    </a:ext>
                  </a:extLst>
                </a:gridCol>
              </a:tblGrid>
              <a:tr h="640943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Automatic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822452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Manual mode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563180812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Temporary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05258040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Holiday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810822515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of the week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7025395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Heating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982859469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connection EZ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9958387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Wifi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connection AP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88032586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Open 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window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mode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56847837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Child 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lock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200536809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EXT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External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NTC 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sensor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157449196"/>
                  </a:ext>
                </a:extLst>
              </a:tr>
            </a:tbl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D8CAE586-4214-194A-BA99-FC9D2F5E8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754785"/>
            <a:ext cx="4267200" cy="42672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676D8E2-1E0C-3841-85BF-5EE8BD0C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35" y="1835100"/>
            <a:ext cx="464046" cy="4640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68E932E-8B4E-D84C-9FDA-C17FDD803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649" y="2409999"/>
            <a:ext cx="294619" cy="51558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CDE2496-667D-3B46-8EB2-B33DAAC6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8" y="3124142"/>
            <a:ext cx="415497" cy="41549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4EFDFEB-7A69-D54C-935B-BDE1844B7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837" y="3035556"/>
            <a:ext cx="292273" cy="51147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24E34C-6308-6B4D-B3D4-9137F6003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12" y="3717761"/>
            <a:ext cx="474789" cy="53332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C50601A-1695-0E42-BF89-94E8BF93C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18" y="4982011"/>
            <a:ext cx="520456" cy="31227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55B4D2C-7254-9A46-B57A-141961CE16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812" y="6395409"/>
            <a:ext cx="462123" cy="35547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1540EC6-8DFE-3848-B92A-2F6AB4F55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5532" y="5578586"/>
            <a:ext cx="330200" cy="381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A85E7E5-99AA-524E-8ED2-346557AE72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103" y="7118585"/>
            <a:ext cx="507111" cy="38417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DAD9954-767D-2B4A-8422-4F480A8022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388" y="7751518"/>
            <a:ext cx="284226" cy="37600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EEA6737-6AE0-0849-BEB4-EC87E47EF1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714" y="5650288"/>
            <a:ext cx="462123" cy="355478"/>
          </a:xfrm>
          <a:prstGeom prst="rect">
            <a:avLst/>
          </a:prstGeom>
        </p:spPr>
      </p:pic>
      <p:pic>
        <p:nvPicPr>
          <p:cNvPr id="19" name="图片 158">
            <a:extLst>
              <a:ext uri="{FF2B5EF4-FFF2-40B4-BE49-F238E27FC236}">
                <a16:creationId xmlns:a16="http://schemas.microsoft.com/office/drawing/2014/main" id="{6BB1FA36-D128-B64E-B9E1-BFF9B65A0004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77" y="4288079"/>
            <a:ext cx="461167" cy="50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12072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2332370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OPERATION KEY</a:t>
            </a:r>
            <a:endParaRPr dirty="0"/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867AD018-E2A3-A64A-AF69-B723E728F18F}"/>
              </a:ext>
            </a:extLst>
          </p:cNvPr>
          <p:cNvSpPr/>
          <p:nvPr/>
        </p:nvSpPr>
        <p:spPr>
          <a:xfrm>
            <a:off x="2478227" y="1746160"/>
            <a:ext cx="177237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On/Off 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5" name="Shape 135">
            <a:extLst>
              <a:ext uri="{FF2B5EF4-FFF2-40B4-BE49-F238E27FC236}">
                <a16:creationId xmlns:a16="http://schemas.microsoft.com/office/drawing/2014/main" id="{FC5DA4FD-6AEE-F948-AB10-77160759E4D3}"/>
              </a:ext>
            </a:extLst>
          </p:cNvPr>
          <p:cNvSpPr/>
          <p:nvPr/>
        </p:nvSpPr>
        <p:spPr>
          <a:xfrm>
            <a:off x="2033388" y="2327247"/>
            <a:ext cx="798437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      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Settings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457200" indent="-457200" algn="just">
              <a:buAutoNum type="arabicPeriod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Quick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press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switch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from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automatic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manual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mode.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Long press for 3-5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seconds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with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on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programming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mode.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Long press for 3-5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seconds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with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off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advanced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level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functions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DE3F7475-E670-4F43-8155-60FB91470D91}"/>
              </a:ext>
            </a:extLst>
          </p:cNvPr>
          <p:cNvSpPr/>
          <p:nvPr/>
        </p:nvSpPr>
        <p:spPr>
          <a:xfrm>
            <a:off x="2033388" y="4139440"/>
            <a:ext cx="8701996" cy="172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Quick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press to set the time and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of the week.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Simultaneous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pressure with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key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     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confirm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Long press for 3-5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seconds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with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on to set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holiday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mode. Press the Up or Down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key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switch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from Off to ON and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then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press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key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      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confirm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activation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holiday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Long press of 3-5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seconds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with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off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advanced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level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B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functions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图片 28">
            <a:extLst>
              <a:ext uri="{FF2B5EF4-FFF2-40B4-BE49-F238E27FC236}">
                <a16:creationId xmlns:a16="http://schemas.microsoft.com/office/drawing/2014/main" id="{68AF0900-0CF7-BA48-8AB9-D8B68861E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4" y="1732413"/>
            <a:ext cx="461167" cy="46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66">
            <a:extLst>
              <a:ext uri="{FF2B5EF4-FFF2-40B4-BE49-F238E27FC236}">
                <a16:creationId xmlns:a16="http://schemas.microsoft.com/office/drawing/2014/main" id="{011F3CF1-AA59-6B4C-AE7D-BFF568BFE6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94" y="2403456"/>
            <a:ext cx="444703" cy="46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68">
            <a:extLst>
              <a:ext uri="{FF2B5EF4-FFF2-40B4-BE49-F238E27FC236}">
                <a16:creationId xmlns:a16="http://schemas.microsoft.com/office/drawing/2014/main" id="{81E0CB81-B070-5B43-A82B-82D586E594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15" y="4113536"/>
            <a:ext cx="482285" cy="55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66">
            <a:extLst>
              <a:ext uri="{FF2B5EF4-FFF2-40B4-BE49-F238E27FC236}">
                <a16:creationId xmlns:a16="http://schemas.microsoft.com/office/drawing/2014/main" id="{D965ECC2-8312-5045-8E9A-E2551C420F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26" y="4392953"/>
            <a:ext cx="251023" cy="2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168">
            <a:extLst>
              <a:ext uri="{FF2B5EF4-FFF2-40B4-BE49-F238E27FC236}">
                <a16:creationId xmlns:a16="http://schemas.microsoft.com/office/drawing/2014/main" id="{8DFAAA3E-6060-6842-9913-D519CD0425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590" y="4846496"/>
            <a:ext cx="362348" cy="3788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35">
            <a:extLst>
              <a:ext uri="{FF2B5EF4-FFF2-40B4-BE49-F238E27FC236}">
                <a16:creationId xmlns:a16="http://schemas.microsoft.com/office/drawing/2014/main" id="{B6872E7B-DFC4-5049-B0F6-0953A24D05F5}"/>
              </a:ext>
            </a:extLst>
          </p:cNvPr>
          <p:cNvSpPr/>
          <p:nvPr/>
        </p:nvSpPr>
        <p:spPr>
          <a:xfrm>
            <a:off x="2033388" y="6038580"/>
            <a:ext cx="6324123" cy="103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Key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decrease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values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Long press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activate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/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deactivate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child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lock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In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automatic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mode, pressing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allows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you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temporary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manual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Shape 135">
            <a:extLst>
              <a:ext uri="{FF2B5EF4-FFF2-40B4-BE49-F238E27FC236}">
                <a16:creationId xmlns:a16="http://schemas.microsoft.com/office/drawing/2014/main" id="{9C425D9A-71C2-BB4F-B1B6-12A6EE659408}"/>
              </a:ext>
            </a:extLst>
          </p:cNvPr>
          <p:cNvSpPr/>
          <p:nvPr/>
        </p:nvSpPr>
        <p:spPr>
          <a:xfrm>
            <a:off x="2033388" y="7245223"/>
            <a:ext cx="6724173" cy="1035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Key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increase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values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Long press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check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temperature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external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sensor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marL="457200" indent="-457200" algn="l">
              <a:lnSpc>
                <a:spcPts val="1800"/>
              </a:lnSpc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In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automatic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mode, pressing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allows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you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temporary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manual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mode.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图片 35">
            <a:extLst>
              <a:ext uri="{FF2B5EF4-FFF2-40B4-BE49-F238E27FC236}">
                <a16:creationId xmlns:a16="http://schemas.microsoft.com/office/drawing/2014/main" id="{40D0C1F5-4804-C840-97D3-0083079B34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61" y="6092826"/>
            <a:ext cx="449189" cy="4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D7E4B24D-C29C-DE42-8E66-465330BD00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6" y="7279820"/>
            <a:ext cx="404272" cy="46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C1EB2DC-2F7E-0A49-86AE-481BA9F5E103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220676253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1428088"/>
            <a:ext cx="10525437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There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are 3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different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types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weekly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programming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each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divided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into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6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daily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periods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5 + 2 (default):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same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from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Monday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Friday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+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same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for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Saturday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Sunday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6 + 1: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same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from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Monday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Saturday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+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for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Sunday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7: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same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for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all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days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the week.</a:t>
            </a:r>
          </a:p>
          <a:p>
            <a:pPr algn="just"/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To set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weekly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turn on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device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and press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Settings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for 3-5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seconds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enter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programming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mode. The hour display of the first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period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flashes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Change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value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using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UP and DOWN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Press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Settings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again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the minute display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flashes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change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value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using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UP and DOWN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Press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settings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degree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icon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flashes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change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value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using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UP and DOWN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Press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settings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button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the hour display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second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period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flashes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Repeat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same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steps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to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all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other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periods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day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4053995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SETTING WEEKLY SCHEDULE</a:t>
            </a:r>
            <a:endParaRPr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2D166E4-D12A-F144-8180-640406FE1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6577283"/>
              </p:ext>
            </p:extLst>
          </p:nvPr>
        </p:nvGraphicFramePr>
        <p:xfrm>
          <a:off x="417896" y="7200609"/>
          <a:ext cx="12354369" cy="17546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9393">
                  <a:extLst>
                    <a:ext uri="{9D8B030D-6E8A-4147-A177-3AD203B41FA5}">
                      <a16:colId xmlns:a16="http://schemas.microsoft.com/office/drawing/2014/main" val="4277267542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491579164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3176084886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779877503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4056425129"/>
                    </a:ext>
                  </a:extLst>
                </a:gridCol>
                <a:gridCol w="983279">
                  <a:extLst>
                    <a:ext uri="{9D8B030D-6E8A-4147-A177-3AD203B41FA5}">
                      <a16:colId xmlns:a16="http://schemas.microsoft.com/office/drawing/2014/main" val="4267772069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159405573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898077625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711296268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241276115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445897328"/>
                    </a:ext>
                  </a:extLst>
                </a:gridCol>
                <a:gridCol w="1031042">
                  <a:extLst>
                    <a:ext uri="{9D8B030D-6E8A-4147-A177-3AD203B41FA5}">
                      <a16:colId xmlns:a16="http://schemas.microsoft.com/office/drawing/2014/main" val="600215186"/>
                    </a:ext>
                  </a:extLst>
                </a:gridCol>
              </a:tblGrid>
              <a:tr h="63814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59336"/>
                  </a:ext>
                </a:extLst>
              </a:tr>
              <a:tr h="4459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Wake up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Go out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Come back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Go out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Come back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Sleep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83143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1366560360"/>
                  </a:ext>
                </a:extLst>
              </a:tr>
            </a:tbl>
          </a:graphicData>
        </a:graphic>
      </p:graphicFrame>
      <p:sp>
        <p:nvSpPr>
          <p:cNvPr id="6" name="Shape 134">
            <a:extLst>
              <a:ext uri="{FF2B5EF4-FFF2-40B4-BE49-F238E27FC236}">
                <a16:creationId xmlns:a16="http://schemas.microsoft.com/office/drawing/2014/main" id="{C5560535-EAF2-C741-A1C8-89AF42FB25F3}"/>
              </a:ext>
            </a:extLst>
          </p:cNvPr>
          <p:cNvSpPr/>
          <p:nvPr/>
        </p:nvSpPr>
        <p:spPr>
          <a:xfrm>
            <a:off x="4956811" y="6424024"/>
            <a:ext cx="197329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Default setting</a:t>
            </a:r>
            <a:endParaRPr dirty="0"/>
          </a:p>
        </p:txBody>
      </p:sp>
      <p:pic>
        <p:nvPicPr>
          <p:cNvPr id="7" name="图片 171">
            <a:extLst>
              <a:ext uri="{FF2B5EF4-FFF2-40B4-BE49-F238E27FC236}">
                <a16:creationId xmlns:a16="http://schemas.microsoft.com/office/drawing/2014/main" id="{BF5DEE12-82E6-A24D-827F-CC21064A66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0" y="7239685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171">
            <a:extLst>
              <a:ext uri="{FF2B5EF4-FFF2-40B4-BE49-F238E27FC236}">
                <a16:creationId xmlns:a16="http://schemas.microsoft.com/office/drawing/2014/main" id="{A15AAFB4-D9A7-7249-B0C9-C3F2091299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39" y="7229959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171">
            <a:extLst>
              <a:ext uri="{FF2B5EF4-FFF2-40B4-BE49-F238E27FC236}">
                <a16:creationId xmlns:a16="http://schemas.microsoft.com/office/drawing/2014/main" id="{D8A9058D-2034-8443-884B-DE6852B083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53" y="7247254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171">
            <a:extLst>
              <a:ext uri="{FF2B5EF4-FFF2-40B4-BE49-F238E27FC236}">
                <a16:creationId xmlns:a16="http://schemas.microsoft.com/office/drawing/2014/main" id="{40B2C2AF-E712-EB4D-8421-7F4706D0E5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39" y="7264545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71">
            <a:extLst>
              <a:ext uri="{FF2B5EF4-FFF2-40B4-BE49-F238E27FC236}">
                <a16:creationId xmlns:a16="http://schemas.microsoft.com/office/drawing/2014/main" id="{19D67EE7-EE3E-884A-B42F-E422AD4724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88" y="7281839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171">
            <a:extLst>
              <a:ext uri="{FF2B5EF4-FFF2-40B4-BE49-F238E27FC236}">
                <a16:creationId xmlns:a16="http://schemas.microsoft.com/office/drawing/2014/main" id="{A35C148C-2CF9-8E48-9D5B-C677773E62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55" y="7272112"/>
            <a:ext cx="691753" cy="54447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4752A7-4BC0-374E-A005-4FF28B00770B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47162168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239681" y="2684870"/>
            <a:ext cx="1052543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000000"/>
              </a:buClr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500" dirty="0"/>
              <a:t>Open window detect function</a:t>
            </a:r>
            <a:endParaRPr lang="it-IT" sz="2500" dirty="0">
              <a:latin typeface="Calibri" panose="020F0502020204030204" pitchFamily="34" charset="0"/>
            </a:endParaRPr>
          </a:p>
          <a:p>
            <a:pPr lvl="0"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Thanks to this function, the system will automatically stop heating when it detects a drop in temperature until it reaches the temperature set in the advanced level A functions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(AC)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 The interruption will last for the time set in the advanced functions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(AD)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endParaRPr lang="it-IT" sz="2500" b="1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5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Advanced level A functions settings</a:t>
            </a: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To enter level A advanced functions, with the device off, press the settings button for 3-5 seconds.</a:t>
            </a: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To adjust each parameter use the Up and Down buttons, to go to the next parameter press the settings button again.</a:t>
            </a:r>
          </a:p>
          <a:p>
            <a:pPr algn="just"/>
            <a:endParaRPr lang="en-US" sz="2000" kern="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Below is the list of advanced level A parameters that can be adjusted: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04891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ADVANCED SETTINGS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8EC25F-5546-9048-884B-DD9CB234EC6B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241554965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6756060" y="2054683"/>
            <a:ext cx="4443984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Riscaldamento dell’acqua tramite caldaia a gas.</a:t>
            </a:r>
          </a:p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Schema di alimentazione senza contatto (scollegato quando la valvola è chiusa).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Nota:</a:t>
            </a:r>
          </a:p>
          <a:p>
            <a:pPr marL="342900" indent="-342900" algn="just">
              <a:buFontTx/>
              <a:buChar char="-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3 e 4 sono collegati all’alimentazione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342900" indent="-342900" algn="just">
              <a:buFontTx/>
              <a:buChar char="-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5 e 6 sono collegati alla caldaia a gas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342900" indent="-342900" algn="just">
              <a:buFontTx/>
              <a:buChar char="-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 l’attuatore termico è di tipo chiuso, collegare 1 e 3, se è di tipo aperto, collegare 2 e 3.</a:t>
            </a:r>
          </a:p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 il collegamento è sbagliato, potrebbe verificarsi un cortocircuito e la piastra della caldaia a gas potrebbe essere danneggiata.</a:t>
            </a: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822D01D2-0164-E748-9735-B29C428D4F5C}"/>
              </a:ext>
            </a:extLst>
          </p:cNvPr>
          <p:cNvSpPr/>
          <p:nvPr/>
        </p:nvSpPr>
        <p:spPr>
          <a:xfrm>
            <a:off x="1332362" y="464455"/>
            <a:ext cx="333424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SCHEMA DI CABLAGGIO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CAA2C21-D660-5047-A1CD-B4B1DDFD26A2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BC7EF9-20CA-6945-836B-1C8969F87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2054683"/>
            <a:ext cx="3334246" cy="2193324"/>
          </a:xfrm>
          <a:prstGeom prst="rect">
            <a:avLst/>
          </a:prstGeom>
        </p:spPr>
      </p:pic>
      <p:sp>
        <p:nvSpPr>
          <p:cNvPr id="9" name="Shape 135">
            <a:extLst>
              <a:ext uri="{FF2B5EF4-FFF2-40B4-BE49-F238E27FC236}">
                <a16:creationId xmlns:a16="http://schemas.microsoft.com/office/drawing/2014/main" id="{CBE7AEB3-6F51-6C42-88AE-9A0B20235B7F}"/>
              </a:ext>
            </a:extLst>
          </p:cNvPr>
          <p:cNvSpPr/>
          <p:nvPr/>
        </p:nvSpPr>
        <p:spPr>
          <a:xfrm>
            <a:off x="1332362" y="7322841"/>
            <a:ext cx="9867682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ATTENZIONE</a:t>
            </a:r>
          </a:p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Leggere attentamente queste istruzioni per evitare danni al prodotto e situazioni pericolose.</a:t>
            </a:r>
          </a:p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L’installatore deve essere un tecnico esperto e qualificato.</a:t>
            </a:r>
          </a:p>
          <a:p>
            <a:pPr algn="just"/>
            <a:r>
              <a:rPr lang="it-IT" sz="20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Rischio di scosse elettriche o danni alle apparecchiature o corto circuito del dispositivo.</a:t>
            </a:r>
          </a:p>
          <a:p>
            <a:pPr algn="just"/>
            <a:r>
              <a:rPr lang="it-IT" sz="2000" b="1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Scollegare l’alimentazione elettrica prima dell’installazione.</a:t>
            </a:r>
          </a:p>
        </p:txBody>
      </p:sp>
    </p:spTree>
    <p:extLst>
      <p:ext uri="{BB962C8B-B14F-4D97-AF65-F5344CB8AC3E}">
        <p14:creationId xmlns:p14="http://schemas.microsoft.com/office/powerpoint/2010/main" val="2781545176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04891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ADVANCED SETTINGS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50C583E-1E0B-CE44-BB47-E83AD5B73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2341565"/>
              </p:ext>
            </p:extLst>
          </p:nvPr>
        </p:nvGraphicFramePr>
        <p:xfrm>
          <a:off x="1332362" y="1021264"/>
          <a:ext cx="10375036" cy="76873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47364">
                  <a:extLst>
                    <a:ext uri="{9D8B030D-6E8A-4147-A177-3AD203B41FA5}">
                      <a16:colId xmlns:a16="http://schemas.microsoft.com/office/drawing/2014/main" val="2178624256"/>
                    </a:ext>
                  </a:extLst>
                </a:gridCol>
                <a:gridCol w="4139738">
                  <a:extLst>
                    <a:ext uri="{9D8B030D-6E8A-4147-A177-3AD203B41FA5}">
                      <a16:colId xmlns:a16="http://schemas.microsoft.com/office/drawing/2014/main" val="1142873796"/>
                    </a:ext>
                  </a:extLst>
                </a:gridCol>
                <a:gridCol w="4295888">
                  <a:extLst>
                    <a:ext uri="{9D8B030D-6E8A-4147-A177-3AD203B41FA5}">
                      <a16:colId xmlns:a16="http://schemas.microsoft.com/office/drawing/2014/main" val="456789903"/>
                    </a:ext>
                  </a:extLst>
                </a:gridCol>
                <a:gridCol w="1192046">
                  <a:extLst>
                    <a:ext uri="{9D8B030D-6E8A-4147-A177-3AD203B41FA5}">
                      <a16:colId xmlns:a16="http://schemas.microsoft.com/office/drawing/2014/main" val="3359173282"/>
                    </a:ext>
                  </a:extLst>
                </a:gridCol>
              </a:tblGrid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</a:rPr>
                        <a:t>Menu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374650"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Range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62230"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</a:rPr>
                        <a:t>Default settings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944772794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A1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Temperature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correction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calibration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0594160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Maximum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difference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between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required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and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real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temperature for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heating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interruption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137876"/>
                  </a:ext>
                </a:extLst>
              </a:tr>
              <a:tr h="4793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Child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lock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0: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Partial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lock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Only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On/Off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button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1: Total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lock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734745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A4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Memory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function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after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power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restored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0: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Restore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same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state, on or off,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returns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1: Status off on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return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2: Status on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returns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650427"/>
                  </a:ext>
                </a:extLst>
              </a:tr>
              <a:tr h="7813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A5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Backlight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brightness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with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in stand-by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0: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0%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brightness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1: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50%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brightness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2: 10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0%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brightness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3341613"/>
                  </a:ext>
                </a:extLst>
              </a:tr>
              <a:tr h="4326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A6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Selection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weekly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programming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0: 5+2  -  1: 6+1  -  2: 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4456750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A7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Minimum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settable</a:t>
                      </a:r>
                      <a:r>
                        <a:rPr lang="it-IT" sz="1300" kern="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temperature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9345151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A8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Maximum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settable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temperature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 rtl="0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35°C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154140"/>
                  </a:ext>
                </a:extLst>
              </a:tr>
              <a:tr h="5320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A9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Minimum temperature limit (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frost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protection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lvl="0" indent="254000" algn="l" rtl="0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1~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°C.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Above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setted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degrees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,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protection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limit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cancellation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icon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appears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on the display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9000321"/>
                  </a:ext>
                </a:extLst>
              </a:tr>
              <a:tr h="565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Maximum temperature limit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 rtl="0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70°C.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Below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setted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degrees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,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protection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limit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cancellation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icon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appears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on the display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45°C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9275555"/>
                  </a:ext>
                </a:extLst>
              </a:tr>
              <a:tr h="698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AB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Difference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in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degrees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more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than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required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to stop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heating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and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avoid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exceeding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the maximum temperature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level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set (for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electrical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heating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1-9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8961471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AC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degrees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at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which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the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device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locks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out due to door or window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opening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2540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20°C.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Above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setted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degrees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, the open window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cancellation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icon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appears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on the display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5035112"/>
                  </a:ext>
                </a:extLst>
              </a:tr>
              <a:tr h="397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AD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Device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lockout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time due to door or window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opening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10-20 min.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9051663"/>
                  </a:ext>
                </a:extLst>
              </a:tr>
              <a:tr h="447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AE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Restore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default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settings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Long press the Clock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button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565471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9FEEAE75-95B6-E74D-A118-16297853565C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226522871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048912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ADVANCED SETTINGS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88B7C06-C38D-024C-A4D6-735DD29EF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355543"/>
              </p:ext>
            </p:extLst>
          </p:nvPr>
        </p:nvGraphicFramePr>
        <p:xfrm>
          <a:off x="1332360" y="3838262"/>
          <a:ext cx="9712157" cy="4212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21117">
                  <a:extLst>
                    <a:ext uri="{9D8B030D-6E8A-4147-A177-3AD203B41FA5}">
                      <a16:colId xmlns:a16="http://schemas.microsoft.com/office/drawing/2014/main" val="2277575446"/>
                    </a:ext>
                  </a:extLst>
                </a:gridCol>
                <a:gridCol w="3215803">
                  <a:extLst>
                    <a:ext uri="{9D8B030D-6E8A-4147-A177-3AD203B41FA5}">
                      <a16:colId xmlns:a16="http://schemas.microsoft.com/office/drawing/2014/main" val="3746582063"/>
                    </a:ext>
                  </a:extLst>
                </a:gridCol>
                <a:gridCol w="4101682">
                  <a:extLst>
                    <a:ext uri="{9D8B030D-6E8A-4147-A177-3AD203B41FA5}">
                      <a16:colId xmlns:a16="http://schemas.microsoft.com/office/drawing/2014/main" val="2688290989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1008930644"/>
                    </a:ext>
                  </a:extLst>
                </a:gridCol>
              </a:tblGrid>
              <a:tr h="729128"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 err="1">
                          <a:effectLst/>
                          <a:latin typeface="Calibri" panose="020F0502020204030204" pitchFamily="34" charset="0"/>
                        </a:rPr>
                        <a:t>Menù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>
                          <a:effectLst/>
                          <a:latin typeface="Calibri" panose="020F0502020204030204" pitchFamily="34" charset="0"/>
                        </a:rPr>
                        <a:t>Description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kern="100" dirty="0">
                          <a:effectLst/>
                          <a:latin typeface="Calibri" panose="020F0502020204030204" pitchFamily="34" charset="0"/>
                        </a:rPr>
                        <a:t>Settings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>
                          <a:effectLst/>
                          <a:latin typeface="Calibri" panose="020F0502020204030204" pitchFamily="34" charset="0"/>
                        </a:rPr>
                        <a:t>Default settings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40551"/>
                  </a:ext>
                </a:extLst>
              </a:tr>
              <a:tr h="1092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BN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Sensor selection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N1: only inner sensor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(For water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</a:rPr>
                        <a:t>heating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</a:rPr>
                        <a:t>thermostat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N2: only external sensor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(For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</a:rPr>
                        <a:t>electrical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</a:rPr>
                        <a:t>heating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N3: both sensors 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(For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electrical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heating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N1 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1809896479"/>
                  </a:ext>
                </a:extLst>
              </a:tr>
              <a:tr h="668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BC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Descaling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function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(not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necessary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for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model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te.yh.01.02.wf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0: close</a:t>
                      </a: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1: open 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795593797"/>
                  </a:ext>
                </a:extLst>
              </a:tr>
              <a:tr h="6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BO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Software version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V 1.0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2855422839"/>
                  </a:ext>
                </a:extLst>
              </a:tr>
            </a:tbl>
          </a:graphicData>
        </a:graphic>
      </p:graphicFrame>
      <p:sp>
        <p:nvSpPr>
          <p:cNvPr id="4" name="Shape 135">
            <a:extLst>
              <a:ext uri="{FF2B5EF4-FFF2-40B4-BE49-F238E27FC236}">
                <a16:creationId xmlns:a16="http://schemas.microsoft.com/office/drawing/2014/main" id="{1A271472-58D6-5848-80E4-288F2DD5817E}"/>
              </a:ext>
            </a:extLst>
          </p:cNvPr>
          <p:cNvSpPr/>
          <p:nvPr/>
        </p:nvSpPr>
        <p:spPr>
          <a:xfrm>
            <a:off x="1332360" y="1586944"/>
            <a:ext cx="10525437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en-US" sz="2500" b="1" kern="100" dirty="0">
                <a:latin typeface="Calibri" panose="020F0502020204030204" pitchFamily="34" charset="0"/>
                <a:ea typeface="SimSun" panose="02010600030101010101" pitchFamily="2" charset="-122"/>
              </a:rPr>
              <a:t>Advanced level B functions settings</a:t>
            </a: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To enter level B advanced functions, with the device off, press the clock button for 3-5 seconds.</a:t>
            </a: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To adjust each parameter use the Up and Down buttons, to go to the next parameter press the settings button again.</a:t>
            </a:r>
          </a:p>
          <a:p>
            <a:pPr algn="just"/>
            <a:endParaRPr lang="en-US" sz="2000" kern="100" dirty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Below is the list of advanced level B parameters that can be adjusted: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1F6E40C1-F358-6142-8EE8-693B22A0A743}"/>
              </a:ext>
            </a:extLst>
          </p:cNvPr>
          <p:cNvSpPr/>
          <p:nvPr/>
        </p:nvSpPr>
        <p:spPr>
          <a:xfrm>
            <a:off x="1332360" y="8275722"/>
            <a:ext cx="1052543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If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one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of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sensors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fails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,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value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E1 or E2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appears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on the display and the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thermostat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will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stop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working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until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the fault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has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been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eliminated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DD7500E-D171-7F49-93EC-2B795C7B76A4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871296017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F2D9FB-5FEC-7F4E-9856-8C8A0DC7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40" y="4963320"/>
            <a:ext cx="2193463" cy="39014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06079F8-1EA3-2F40-93C1-E0D9898A7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36" y="4963320"/>
            <a:ext cx="2193463" cy="39014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AFF97D0-C38B-DA47-A627-F4D7FCF21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4963320"/>
            <a:ext cx="2193463" cy="3901440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34" name="Shape 134"/>
          <p:cNvSpPr/>
          <p:nvPr/>
        </p:nvSpPr>
        <p:spPr>
          <a:xfrm>
            <a:off x="1332362" y="464455"/>
            <a:ext cx="445955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APP </a:t>
            </a:r>
            <a:r>
              <a:rPr dirty="0" err="1"/>
              <a:t>Regist</a:t>
            </a:r>
            <a:r>
              <a:rPr lang="it-IT" dirty="0" err="1"/>
              <a:t>ration</a:t>
            </a:r>
            <a:r>
              <a:rPr dirty="0"/>
              <a:t>/Login/</a:t>
            </a:r>
            <a:r>
              <a:rPr lang="it-IT" dirty="0" err="1"/>
              <a:t>P</a:t>
            </a:r>
            <a:r>
              <a:rPr dirty="0" err="1"/>
              <a:t>assword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890213"/>
            <a:ext cx="10525437" cy="386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000000"/>
              </a:buClr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500" dirty="0" err="1"/>
              <a:t>Registration</a:t>
            </a:r>
            <a:endParaRPr lang="it-IT" sz="2500" dirty="0"/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After</a:t>
            </a:r>
            <a:r>
              <a:rPr lang="it-IT" sz="2000" dirty="0"/>
              <a:t> downloading the free </a:t>
            </a:r>
            <a:r>
              <a:rPr lang="it-IT" sz="2000" dirty="0" err="1"/>
              <a:t>Blendom</a:t>
            </a:r>
            <a:r>
              <a:rPr lang="it-IT" sz="2000" dirty="0"/>
              <a:t> </a:t>
            </a:r>
            <a:r>
              <a:rPr lang="it-IT" sz="2000" dirty="0" err="1"/>
              <a:t>App</a:t>
            </a:r>
            <a:r>
              <a:rPr lang="it-IT" sz="2000" dirty="0"/>
              <a:t> from Apple </a:t>
            </a:r>
            <a:r>
              <a:rPr lang="it-IT" sz="2000" dirty="0" err="1"/>
              <a:t>Store</a:t>
            </a:r>
            <a:r>
              <a:rPr lang="it-IT" sz="2000" dirty="0"/>
              <a:t> or Play </a:t>
            </a:r>
            <a:r>
              <a:rPr lang="it-IT" sz="2000" dirty="0" err="1"/>
              <a:t>Store</a:t>
            </a:r>
            <a:r>
              <a:rPr lang="it-IT" sz="2000" dirty="0"/>
              <a:t>, </a:t>
            </a:r>
            <a:r>
              <a:rPr lang="it-IT" sz="2000" dirty="0" err="1"/>
              <a:t>please</a:t>
            </a:r>
            <a:r>
              <a:rPr lang="it-IT" sz="2000" dirty="0"/>
              <a:t> create a new account by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: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1. Press “</a:t>
            </a:r>
            <a:r>
              <a:rPr lang="it-IT" sz="2000" dirty="0" err="1"/>
              <a:t>Register</a:t>
            </a:r>
            <a:r>
              <a:rPr lang="it-IT" sz="2000" dirty="0"/>
              <a:t>” (Pic.1)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2. </a:t>
            </a:r>
            <a:r>
              <a:rPr lang="it-IT" sz="2000" dirty="0" err="1"/>
              <a:t>After</a:t>
            </a:r>
            <a:r>
              <a:rPr lang="it-IT" sz="2000" dirty="0"/>
              <a:t> </a:t>
            </a:r>
            <a:r>
              <a:rPr lang="it-IT" sz="2000" dirty="0" err="1"/>
              <a:t>have</a:t>
            </a:r>
            <a:r>
              <a:rPr lang="it-IT" sz="2000" dirty="0"/>
              <a:t> </a:t>
            </a:r>
            <a:r>
              <a:rPr lang="it-IT" sz="2000" dirty="0" err="1"/>
              <a:t>read</a:t>
            </a:r>
            <a:r>
              <a:rPr lang="it-IT" sz="2000" dirty="0"/>
              <a:t> the Privacy Policy, press «</a:t>
            </a:r>
            <a:r>
              <a:rPr lang="it-IT" sz="2000" dirty="0" err="1"/>
              <a:t>Agree</a:t>
            </a:r>
            <a:r>
              <a:rPr lang="it-IT" sz="2000" dirty="0"/>
              <a:t>» (Pic.2)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3. Select </a:t>
            </a:r>
            <a:r>
              <a:rPr lang="it-IT" sz="2000" dirty="0" err="1"/>
              <a:t>your</a:t>
            </a:r>
            <a:r>
              <a:rPr lang="it-IT" sz="2000" dirty="0"/>
              <a:t> country code, </a:t>
            </a:r>
            <a:r>
              <a:rPr lang="it-IT" sz="2000" dirty="0" err="1"/>
              <a:t>enter</a:t>
            </a:r>
            <a:r>
              <a:rPr lang="it-IT" sz="2000" dirty="0"/>
              <a:t> the mail </a:t>
            </a:r>
            <a:r>
              <a:rPr lang="it-IT" sz="2000" dirty="0" err="1"/>
              <a:t>address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want</a:t>
            </a:r>
            <a:r>
              <a:rPr lang="it-IT" sz="2000" dirty="0"/>
              <a:t> to use to login and press «</a:t>
            </a:r>
            <a:r>
              <a:rPr lang="it-IT" sz="2000" dirty="0" err="1"/>
              <a:t>Get</a:t>
            </a:r>
            <a:r>
              <a:rPr lang="it-IT" sz="2000" dirty="0"/>
              <a:t> </a:t>
            </a:r>
            <a:r>
              <a:rPr lang="it-IT" sz="2000" dirty="0" err="1"/>
              <a:t>authentication</a:t>
            </a:r>
            <a:r>
              <a:rPr lang="it-IT" sz="2000" dirty="0"/>
              <a:t> code» (Pic.3)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4. </a:t>
            </a:r>
            <a:r>
              <a:rPr lang="it-IT" sz="2000" dirty="0" err="1"/>
              <a:t>Enter</a:t>
            </a:r>
            <a:r>
              <a:rPr lang="it-IT" sz="2000" dirty="0"/>
              <a:t> the code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received</a:t>
            </a:r>
            <a:r>
              <a:rPr lang="it-IT" sz="2000" dirty="0"/>
              <a:t> by mail, set </a:t>
            </a:r>
            <a:r>
              <a:rPr lang="it-IT" sz="2000" dirty="0" err="1"/>
              <a:t>your</a:t>
            </a:r>
            <a:r>
              <a:rPr lang="it-IT" sz="2000" dirty="0"/>
              <a:t> personal password and press «</a:t>
            </a:r>
            <a:r>
              <a:rPr lang="it-IT" sz="2000" dirty="0" err="1"/>
              <a:t>Completed</a:t>
            </a:r>
            <a:r>
              <a:rPr lang="it-IT" sz="2000" dirty="0"/>
              <a:t>» (Pic.4)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Now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can </a:t>
            </a:r>
            <a:r>
              <a:rPr lang="it-IT" sz="2000" dirty="0" err="1"/>
              <a:t>access</a:t>
            </a:r>
            <a:r>
              <a:rPr lang="it-IT" sz="2000" dirty="0"/>
              <a:t> the </a:t>
            </a:r>
            <a:r>
              <a:rPr lang="it-IT" sz="2000" dirty="0" err="1"/>
              <a:t>pages</a:t>
            </a:r>
            <a:r>
              <a:rPr lang="it-IT" sz="2000" dirty="0"/>
              <a:t> for the </a:t>
            </a:r>
            <a:r>
              <a:rPr lang="it-IT" sz="2000" dirty="0" err="1"/>
              <a:t>creation</a:t>
            </a:r>
            <a:r>
              <a:rPr lang="it-IT" sz="2000" dirty="0"/>
              <a:t> of </a:t>
            </a:r>
            <a:r>
              <a:rPr lang="it-IT" sz="2000" dirty="0" err="1"/>
              <a:t>your</a:t>
            </a:r>
            <a:r>
              <a:rPr lang="it-IT" sz="2000" dirty="0"/>
              <a:t> Smart Home.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sz="2000" dirty="0"/>
          </a:p>
        </p:txBody>
      </p:sp>
      <p:sp>
        <p:nvSpPr>
          <p:cNvPr id="136" name="Shape 136"/>
          <p:cNvSpPr/>
          <p:nvPr/>
        </p:nvSpPr>
        <p:spPr>
          <a:xfrm>
            <a:off x="2153378" y="9084985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1</a:t>
            </a:r>
          </a:p>
        </p:txBody>
      </p:sp>
      <p:sp>
        <p:nvSpPr>
          <p:cNvPr id="137" name="Shape 137"/>
          <p:cNvSpPr/>
          <p:nvPr/>
        </p:nvSpPr>
        <p:spPr>
          <a:xfrm>
            <a:off x="4929257" y="908498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2</a:t>
            </a:r>
          </a:p>
        </p:txBody>
      </p:sp>
      <p:sp>
        <p:nvSpPr>
          <p:cNvPr id="138" name="Shape 138"/>
          <p:cNvSpPr/>
          <p:nvPr/>
        </p:nvSpPr>
        <p:spPr>
          <a:xfrm>
            <a:off x="7706534" y="908498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3</a:t>
            </a:r>
          </a:p>
        </p:txBody>
      </p:sp>
      <p:sp>
        <p:nvSpPr>
          <p:cNvPr id="139" name="Shape 139"/>
          <p:cNvSpPr/>
          <p:nvPr/>
        </p:nvSpPr>
        <p:spPr>
          <a:xfrm>
            <a:off x="10485352" y="908498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4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3FCB394-764F-3E48-8CB7-28034FBEAC38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CFD29EF9-DB4D-6F4F-A40D-A9F3754EC886}"/>
              </a:ext>
            </a:extLst>
          </p:cNvPr>
          <p:cNvGrpSpPr/>
          <p:nvPr/>
        </p:nvGrpSpPr>
        <p:grpSpPr>
          <a:xfrm>
            <a:off x="6884119" y="4963320"/>
            <a:ext cx="2194862" cy="3901440"/>
            <a:chOff x="6884119" y="4963320"/>
            <a:chExt cx="2194862" cy="3901440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261AC076-B010-D748-9BC7-2AEDAFB0B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4119" y="4963320"/>
              <a:ext cx="2194862" cy="3901440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5F4EBF4C-566D-2A4E-A5D9-4C42F6CF040C}"/>
                </a:ext>
              </a:extLst>
            </p:cNvPr>
            <p:cNvSpPr txBox="1"/>
            <p:nvPr/>
          </p:nvSpPr>
          <p:spPr>
            <a:xfrm>
              <a:off x="6884119" y="6198525"/>
              <a:ext cx="1097431" cy="22570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376375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38620FE-7478-2442-AAF6-4005FFDC6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55" y="4603653"/>
            <a:ext cx="2216254" cy="3941977"/>
          </a:xfrm>
          <a:prstGeom prst="rect">
            <a:avLst/>
          </a:prstGeom>
        </p:spPr>
      </p:pic>
      <p:sp>
        <p:nvSpPr>
          <p:cNvPr id="155" name="Shape 155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NO.2</a:t>
            </a:r>
          </a:p>
        </p:txBody>
      </p:sp>
      <p:sp>
        <p:nvSpPr>
          <p:cNvPr id="157" name="Shape 157"/>
          <p:cNvSpPr/>
          <p:nvPr/>
        </p:nvSpPr>
        <p:spPr>
          <a:xfrm>
            <a:off x="1332362" y="1369120"/>
            <a:ext cx="9895083" cy="2755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Forgot</a:t>
            </a:r>
            <a:r>
              <a:rPr lang="it-IT" dirty="0"/>
              <a:t> Password</a:t>
            </a:r>
            <a:endParaRPr dirty="0"/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forgot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Blendom</a:t>
            </a:r>
            <a:r>
              <a:rPr lang="it-IT" sz="2000" dirty="0"/>
              <a:t> account password, </a:t>
            </a:r>
            <a:r>
              <a:rPr lang="it-IT" sz="2000" dirty="0" err="1"/>
              <a:t>you</a:t>
            </a:r>
            <a:r>
              <a:rPr lang="it-IT" sz="2000" dirty="0"/>
              <a:t> can reset </a:t>
            </a:r>
            <a:r>
              <a:rPr lang="it-IT" sz="2000" dirty="0" err="1"/>
              <a:t>it</a:t>
            </a:r>
            <a:r>
              <a:rPr lang="it-IT" sz="2000" dirty="0"/>
              <a:t> by </a:t>
            </a:r>
            <a:r>
              <a:rPr lang="it-IT" sz="2000" dirty="0" err="1"/>
              <a:t>following</a:t>
            </a:r>
            <a:r>
              <a:rPr lang="it-IT" sz="2000" dirty="0"/>
              <a:t>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steps</a:t>
            </a:r>
            <a:r>
              <a:rPr lang="it-IT" sz="2000" dirty="0"/>
              <a:t>: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1. Press “</a:t>
            </a:r>
            <a:r>
              <a:rPr lang="it-IT" sz="2000" dirty="0" err="1"/>
              <a:t>Forgot</a:t>
            </a:r>
            <a:r>
              <a:rPr lang="it-IT" sz="2000" dirty="0"/>
              <a:t> password”,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shown</a:t>
            </a:r>
            <a:r>
              <a:rPr lang="it-IT" sz="2000" dirty="0"/>
              <a:t> in the </a:t>
            </a:r>
            <a:r>
              <a:rPr lang="it-IT" sz="2000" dirty="0" err="1"/>
              <a:t>picture</a:t>
            </a:r>
            <a:r>
              <a:rPr lang="it-IT" sz="2000" dirty="0"/>
              <a:t> 1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2. Select </a:t>
            </a:r>
            <a:r>
              <a:rPr lang="it-IT" sz="2000" dirty="0" err="1"/>
              <a:t>your</a:t>
            </a:r>
            <a:r>
              <a:rPr lang="it-IT" sz="2000" dirty="0"/>
              <a:t> country code and </a:t>
            </a:r>
            <a:r>
              <a:rPr lang="it-IT" sz="2000" dirty="0" err="1"/>
              <a:t>enter</a:t>
            </a:r>
            <a:r>
              <a:rPr lang="it-IT" sz="2000" dirty="0"/>
              <a:t> the mail </a:t>
            </a:r>
            <a:r>
              <a:rPr lang="it-IT" sz="2000" dirty="0" err="1"/>
              <a:t>address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registered</a:t>
            </a:r>
            <a:r>
              <a:rPr lang="it-IT" sz="2000" dirty="0"/>
              <a:t> with and press “</a:t>
            </a:r>
            <a:r>
              <a:rPr lang="it-IT" sz="2000" dirty="0" err="1"/>
              <a:t>Get</a:t>
            </a:r>
            <a:r>
              <a:rPr lang="it-IT" sz="2000" dirty="0"/>
              <a:t> </a:t>
            </a:r>
            <a:r>
              <a:rPr lang="it-IT" sz="2000" dirty="0" err="1"/>
              <a:t>authentication</a:t>
            </a:r>
            <a:r>
              <a:rPr lang="it-IT" sz="2000" dirty="0"/>
              <a:t> code” (Pic.2)</a:t>
            </a:r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3. </a:t>
            </a:r>
            <a:r>
              <a:rPr lang="it-IT" sz="2000" dirty="0" err="1"/>
              <a:t>Enter</a:t>
            </a:r>
            <a:r>
              <a:rPr lang="it-IT" sz="2000" dirty="0"/>
              <a:t> the </a:t>
            </a:r>
            <a:r>
              <a:rPr lang="it-IT" sz="2000" dirty="0" err="1"/>
              <a:t>authentication</a:t>
            </a:r>
            <a:r>
              <a:rPr lang="it-IT" sz="2000" dirty="0"/>
              <a:t> code </a:t>
            </a:r>
            <a:r>
              <a:rPr lang="it-IT" sz="2000" dirty="0" err="1"/>
              <a:t>you</a:t>
            </a:r>
            <a:r>
              <a:rPr lang="it-IT" sz="2000" dirty="0"/>
              <a:t> </a:t>
            </a:r>
            <a:r>
              <a:rPr lang="it-IT" sz="2000" dirty="0" err="1"/>
              <a:t>received</a:t>
            </a:r>
            <a:r>
              <a:rPr lang="it-IT" sz="2000" dirty="0"/>
              <a:t> by mail, set a new password and press «</a:t>
            </a:r>
            <a:r>
              <a:rPr lang="it-IT" sz="2000" dirty="0" err="1"/>
              <a:t>Completed</a:t>
            </a:r>
            <a:r>
              <a:rPr lang="it-IT" sz="2000" dirty="0"/>
              <a:t>» (Pic.3) to </a:t>
            </a:r>
            <a:r>
              <a:rPr lang="it-IT" sz="2000" dirty="0" err="1"/>
              <a:t>access</a:t>
            </a:r>
            <a:r>
              <a:rPr lang="it-IT" sz="2000" dirty="0"/>
              <a:t> </a:t>
            </a:r>
            <a:r>
              <a:rPr lang="it-IT" sz="2000" dirty="0" err="1"/>
              <a:t>again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smart</a:t>
            </a:r>
            <a:r>
              <a:rPr lang="it-IT" sz="2000" dirty="0"/>
              <a:t> home page.</a:t>
            </a:r>
            <a:endParaRPr sz="2000" dirty="0"/>
          </a:p>
        </p:txBody>
      </p:sp>
      <p:sp>
        <p:nvSpPr>
          <p:cNvPr id="158" name="Shape 158"/>
          <p:cNvSpPr/>
          <p:nvPr/>
        </p:nvSpPr>
        <p:spPr>
          <a:xfrm>
            <a:off x="2165452" y="873085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1</a:t>
            </a:r>
          </a:p>
        </p:txBody>
      </p:sp>
      <p:sp>
        <p:nvSpPr>
          <p:cNvPr id="159" name="Shape 159"/>
          <p:cNvSpPr/>
          <p:nvPr/>
        </p:nvSpPr>
        <p:spPr>
          <a:xfrm>
            <a:off x="4987269" y="873085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2</a:t>
            </a:r>
          </a:p>
        </p:txBody>
      </p:sp>
      <p:sp>
        <p:nvSpPr>
          <p:cNvPr id="160" name="Shape 160"/>
          <p:cNvSpPr/>
          <p:nvPr/>
        </p:nvSpPr>
        <p:spPr>
          <a:xfrm>
            <a:off x="7809086" y="8730854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3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9713DF3-262D-7A46-BA7E-CE9665708C64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BEF5063-1A86-F446-B5F2-847ACCABB9F8}"/>
              </a:ext>
            </a:extLst>
          </p:cNvPr>
          <p:cNvGrpSpPr/>
          <p:nvPr/>
        </p:nvGrpSpPr>
        <p:grpSpPr>
          <a:xfrm>
            <a:off x="1332362" y="4603653"/>
            <a:ext cx="2210817" cy="3932308"/>
            <a:chOff x="1324380" y="4603654"/>
            <a:chExt cx="2210817" cy="3932308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72364B06-2EB0-5844-BA97-9F636589C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4380" y="4603654"/>
              <a:ext cx="2210817" cy="3932308"/>
            </a:xfrm>
            <a:prstGeom prst="rect">
              <a:avLst/>
            </a:prstGeom>
          </p:spPr>
        </p:pic>
        <p:sp>
          <p:nvSpPr>
            <p:cNvPr id="161" name="Shape 161"/>
            <p:cNvSpPr/>
            <p:nvPr/>
          </p:nvSpPr>
          <p:spPr>
            <a:xfrm>
              <a:off x="2708782" y="7258639"/>
              <a:ext cx="726106" cy="220685"/>
            </a:xfrm>
            <a:prstGeom prst="rect">
              <a:avLst/>
            </a:prstGeom>
            <a:ln w="25400">
              <a:solidFill>
                <a:srgbClr val="FF2600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3FE5B52-AD19-1444-A185-DEF92DDF8F58}"/>
              </a:ext>
            </a:extLst>
          </p:cNvPr>
          <p:cNvGrpSpPr/>
          <p:nvPr/>
        </p:nvGrpSpPr>
        <p:grpSpPr>
          <a:xfrm>
            <a:off x="4154859" y="4603653"/>
            <a:ext cx="2216254" cy="3941977"/>
            <a:chOff x="4146877" y="4603654"/>
            <a:chExt cx="2216254" cy="394197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9F99038E-2310-0644-AC6C-DFA6D4B8D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877" y="4603654"/>
              <a:ext cx="2216254" cy="3941977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55B7A406-D40E-A246-B8BB-0D76FD9AFA6C}"/>
                </a:ext>
              </a:extLst>
            </p:cNvPr>
            <p:cNvSpPr txBox="1"/>
            <p:nvPr/>
          </p:nvSpPr>
          <p:spPr>
            <a:xfrm>
              <a:off x="4146877" y="5877040"/>
              <a:ext cx="1108127" cy="225703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it-IT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" name="Shape 134">
            <a:extLst>
              <a:ext uri="{FF2B5EF4-FFF2-40B4-BE49-F238E27FC236}">
                <a16:creationId xmlns:a16="http://schemas.microsoft.com/office/drawing/2014/main" id="{FEC32EEF-9BB3-2641-B2D7-2862E0B6C851}"/>
              </a:ext>
            </a:extLst>
          </p:cNvPr>
          <p:cNvSpPr/>
          <p:nvPr/>
        </p:nvSpPr>
        <p:spPr>
          <a:xfrm>
            <a:off x="1332362" y="464455"/>
            <a:ext cx="445955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APP </a:t>
            </a:r>
            <a:r>
              <a:rPr dirty="0" err="1"/>
              <a:t>Regist</a:t>
            </a:r>
            <a:r>
              <a:rPr lang="it-IT" dirty="0" err="1"/>
              <a:t>ration</a:t>
            </a:r>
            <a:r>
              <a:rPr dirty="0"/>
              <a:t>/Login/</a:t>
            </a:r>
            <a:r>
              <a:rPr lang="it-IT" dirty="0" err="1"/>
              <a:t>P</a:t>
            </a:r>
            <a:r>
              <a:rPr dirty="0" err="1"/>
              <a:t>assword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273207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4FB21B3-322A-C14C-9398-48EA240B2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59" y="3676989"/>
            <a:ext cx="2877166" cy="5117520"/>
          </a:xfrm>
          <a:prstGeom prst="rect">
            <a:avLst/>
          </a:prstGeom>
        </p:spPr>
      </p:pic>
      <p:sp>
        <p:nvSpPr>
          <p:cNvPr id="163" name="Shape 16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64" name="Shape 164"/>
          <p:cNvSpPr/>
          <p:nvPr/>
        </p:nvSpPr>
        <p:spPr>
          <a:xfrm>
            <a:off x="1332362" y="464455"/>
            <a:ext cx="219611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New Device</a:t>
            </a:r>
            <a:endParaRPr dirty="0"/>
          </a:p>
        </p:txBody>
      </p:sp>
      <p:sp>
        <p:nvSpPr>
          <p:cNvPr id="165" name="Shape 165"/>
          <p:cNvSpPr/>
          <p:nvPr/>
        </p:nvSpPr>
        <p:spPr>
          <a:xfrm>
            <a:off x="1332359" y="1321286"/>
            <a:ext cx="10089327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>
                <a:latin typeface="Calibri" panose="020F0502020204030204" pitchFamily="34" charset="0"/>
              </a:rPr>
              <a:t>To </a:t>
            </a:r>
            <a:r>
              <a:rPr lang="it-IT" sz="2000" dirty="0" err="1">
                <a:latin typeface="Calibri" panose="020F0502020204030204" pitchFamily="34" charset="0"/>
              </a:rPr>
              <a:t>add</a:t>
            </a:r>
            <a:r>
              <a:rPr lang="it-IT" sz="2000" dirty="0">
                <a:latin typeface="Calibri" panose="020F0502020204030204" pitchFamily="34" charset="0"/>
              </a:rPr>
              <a:t> your new </a:t>
            </a:r>
            <a:r>
              <a:rPr lang="it-IT" sz="2000" dirty="0" err="1">
                <a:latin typeface="Calibri" panose="020F0502020204030204" pitchFamily="34" charset="0"/>
              </a:rPr>
              <a:t>device</a:t>
            </a:r>
            <a:r>
              <a:rPr lang="it-IT" sz="2000" dirty="0">
                <a:latin typeface="Calibri" panose="020F0502020204030204" pitchFamily="34" charset="0"/>
              </a:rPr>
              <a:t>, open </a:t>
            </a:r>
            <a:r>
              <a:rPr lang="it-IT" sz="2000" dirty="0" err="1">
                <a:latin typeface="Calibri" panose="020F0502020204030204" pitchFamily="34" charset="0"/>
              </a:rPr>
              <a:t>Blendom</a:t>
            </a:r>
            <a:r>
              <a:rPr lang="it-IT" sz="2000" dirty="0">
                <a:latin typeface="Calibri" panose="020F0502020204030204" pitchFamily="34" charset="0"/>
              </a:rPr>
              <a:t> App on «My Home» page, p</a:t>
            </a:r>
            <a:r>
              <a:rPr lang="it-IT" dirty="0"/>
              <a:t>ress «+» in the </a:t>
            </a:r>
            <a:r>
              <a:rPr lang="it-IT" dirty="0" err="1"/>
              <a:t>upper</a:t>
            </a:r>
            <a:r>
              <a:rPr lang="it-IT" dirty="0"/>
              <a:t> right corner and </a:t>
            </a:r>
            <a:r>
              <a:rPr lang="it-IT" dirty="0" err="1"/>
              <a:t>then</a:t>
            </a:r>
            <a:r>
              <a:rPr lang="it-IT" dirty="0"/>
              <a:t> «</a:t>
            </a:r>
            <a:r>
              <a:rPr lang="en-US" dirty="0"/>
              <a:t>Thermostat</a:t>
            </a:r>
            <a:r>
              <a:rPr lang="it-IT" dirty="0"/>
              <a:t>».</a:t>
            </a:r>
            <a:endParaRPr lang="en-US" dirty="0"/>
          </a:p>
          <a:p>
            <a: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Turn on the </a:t>
            </a:r>
            <a:r>
              <a:rPr lang="it-IT" dirty="0" err="1"/>
              <a:t>device</a:t>
            </a:r>
            <a:r>
              <a:rPr lang="it-IT" dirty="0"/>
              <a:t> and </a:t>
            </a:r>
            <a:r>
              <a:rPr lang="it-IT" dirty="0" err="1"/>
              <a:t>simultaneously</a:t>
            </a:r>
            <a:r>
              <a:rPr lang="it-IT" dirty="0"/>
              <a:t> press the </a:t>
            </a:r>
            <a:r>
              <a:rPr lang="it-IT" dirty="0" err="1"/>
              <a:t>setting</a:t>
            </a:r>
            <a:r>
              <a:rPr lang="it-IT" dirty="0"/>
              <a:t> and clock </a:t>
            </a:r>
            <a:r>
              <a:rPr lang="it-IT" dirty="0" err="1"/>
              <a:t>buttons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the </a:t>
            </a:r>
            <a:r>
              <a:rPr lang="it-IT" dirty="0" err="1"/>
              <a:t>icon</a:t>
            </a:r>
            <a:r>
              <a:rPr lang="it-IT" dirty="0"/>
              <a:t> for </a:t>
            </a:r>
            <a:r>
              <a:rPr lang="it-IT" dirty="0" err="1"/>
              <a:t>connecting</a:t>
            </a:r>
            <a:r>
              <a:rPr lang="it-IT" dirty="0"/>
              <a:t> to the </a:t>
            </a:r>
            <a:r>
              <a:rPr lang="it-IT" dirty="0" err="1"/>
              <a:t>wifi</a:t>
            </a:r>
            <a:r>
              <a:rPr lang="it-IT" dirty="0"/>
              <a:t> </a:t>
            </a:r>
            <a:r>
              <a:rPr lang="it-IT" dirty="0" err="1"/>
              <a:t>appears</a:t>
            </a:r>
            <a:r>
              <a:rPr lang="it-IT" dirty="0"/>
              <a:t> in the </a:t>
            </a:r>
            <a:r>
              <a:rPr lang="it-IT" dirty="0" err="1"/>
              <a:t>device</a:t>
            </a:r>
            <a:r>
              <a:rPr lang="it-IT" dirty="0"/>
              <a:t> display in AP mode and </a:t>
            </a:r>
            <a:r>
              <a:rPr lang="it-IT" dirty="0" err="1"/>
              <a:t>then</a:t>
            </a:r>
            <a:r>
              <a:rPr lang="it-IT" dirty="0"/>
              <a:t> in EZ mode (</a:t>
            </a:r>
            <a:r>
              <a:rPr lang="it-IT" dirty="0" err="1"/>
              <a:t>preferable</a:t>
            </a:r>
            <a:r>
              <a:rPr lang="it-IT" dirty="0"/>
              <a:t>).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52138B-CA89-EE4A-81CA-A161C3D9237E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C1FD016-DA06-C842-8BBC-94746608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767" y="3676988"/>
            <a:ext cx="2611837" cy="511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7198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71" name="Shape 171"/>
          <p:cNvSpPr/>
          <p:nvPr/>
        </p:nvSpPr>
        <p:spPr>
          <a:xfrm>
            <a:off x="1332362" y="464455"/>
            <a:ext cx="423192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New Device – EZ procedure</a:t>
            </a:r>
          </a:p>
        </p:txBody>
      </p:sp>
      <p:sp>
        <p:nvSpPr>
          <p:cNvPr id="7" name="Shape 188">
            <a:extLst>
              <a:ext uri="{FF2B5EF4-FFF2-40B4-BE49-F238E27FC236}">
                <a16:creationId xmlns:a16="http://schemas.microsoft.com/office/drawing/2014/main" id="{13049BF8-8A90-E746-A03C-25D17DBBC0F4}"/>
              </a:ext>
            </a:extLst>
          </p:cNvPr>
          <p:cNvSpPr/>
          <p:nvPr/>
        </p:nvSpPr>
        <p:spPr>
          <a:xfrm>
            <a:off x="1332362" y="1405613"/>
            <a:ext cx="10069444" cy="1555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/>
              <a:t>To </a:t>
            </a:r>
            <a:r>
              <a:rPr lang="it-IT" dirty="0" err="1"/>
              <a:t>connect</a:t>
            </a:r>
            <a:r>
              <a:rPr lang="it-IT" dirty="0"/>
              <a:t> the new </a:t>
            </a:r>
            <a:r>
              <a:rPr lang="it-IT" dirty="0" err="1"/>
              <a:t>device</a:t>
            </a:r>
            <a:r>
              <a:rPr lang="it-IT" dirty="0"/>
              <a:t> with EZ procedure:</a:t>
            </a:r>
          </a:p>
          <a:p>
            <a:pPr algn="just"/>
            <a:r>
              <a:rPr lang="it-IT" dirty="0"/>
              <a:t>1. Press «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indicator</a:t>
            </a:r>
            <a:r>
              <a:rPr lang="it-IT" dirty="0"/>
              <a:t>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blinks</a:t>
            </a:r>
            <a:r>
              <a:rPr lang="it-IT" dirty="0"/>
              <a:t>» (</a:t>
            </a:r>
            <a:r>
              <a:rPr lang="it-IT" dirty="0" err="1"/>
              <a:t>Pic</a:t>
            </a:r>
            <a:r>
              <a:rPr lang="it-IT" dirty="0"/>
              <a:t>. 1). A Page </a:t>
            </a:r>
            <a:r>
              <a:rPr lang="it-IT" dirty="0" err="1"/>
              <a:t>will</a:t>
            </a:r>
            <a:r>
              <a:rPr lang="it-IT" dirty="0"/>
              <a:t> open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in Picture 2.</a:t>
            </a:r>
          </a:p>
          <a:p>
            <a:pPr algn="just"/>
            <a:r>
              <a:rPr lang="it-IT" dirty="0"/>
              <a:t>2. </a:t>
            </a:r>
            <a:r>
              <a:rPr lang="it-IT" dirty="0" err="1"/>
              <a:t>Enter</a:t>
            </a:r>
            <a:r>
              <a:rPr lang="it-IT" dirty="0"/>
              <a:t> the password of the </a:t>
            </a:r>
            <a:r>
              <a:rPr lang="it-IT" dirty="0" err="1"/>
              <a:t>WiFi</a:t>
            </a:r>
            <a:r>
              <a:rPr lang="it-IT" dirty="0"/>
              <a:t> network </a:t>
            </a:r>
            <a:r>
              <a:rPr lang="it-IT" dirty="0" err="1"/>
              <a:t>you</a:t>
            </a:r>
            <a:r>
              <a:rPr lang="it-IT" dirty="0"/>
              <a:t> are </a:t>
            </a:r>
            <a:r>
              <a:rPr lang="it-IT" dirty="0" err="1"/>
              <a:t>connected</a:t>
            </a:r>
            <a:r>
              <a:rPr lang="it-IT" dirty="0"/>
              <a:t> to and press «OK» to </a:t>
            </a:r>
            <a:r>
              <a:rPr lang="it-IT" dirty="0" err="1"/>
              <a:t>connect</a:t>
            </a:r>
            <a:r>
              <a:rPr lang="it-IT" dirty="0"/>
              <a:t> </a:t>
            </a:r>
            <a:r>
              <a:rPr lang="it-IT" dirty="0" err="1"/>
              <a:t>your</a:t>
            </a:r>
            <a:r>
              <a:rPr lang="it-IT" dirty="0"/>
              <a:t> new </a:t>
            </a:r>
            <a:r>
              <a:rPr lang="it-IT" dirty="0" err="1"/>
              <a:t>device</a:t>
            </a:r>
            <a:r>
              <a:rPr lang="it-IT" dirty="0"/>
              <a:t> (The </a:t>
            </a:r>
            <a:r>
              <a:rPr lang="it-IT" dirty="0" err="1"/>
              <a:t>WiFi</a:t>
            </a:r>
            <a:r>
              <a:rPr lang="it-IT" dirty="0"/>
              <a:t> network </a:t>
            </a:r>
            <a:r>
              <a:rPr lang="it-IT" dirty="0" err="1"/>
              <a:t>supported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2.4Ghz).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93AE71F-2315-224C-ACA6-52203AAE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50" y="3476311"/>
            <a:ext cx="2975181" cy="529185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5380E7D-0516-C44F-81ED-CD65FC697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285" y="3476311"/>
            <a:ext cx="2975181" cy="5291856"/>
          </a:xfrm>
          <a:prstGeom prst="rect">
            <a:avLst/>
          </a:prstGeom>
        </p:spPr>
      </p:pic>
      <p:sp>
        <p:nvSpPr>
          <p:cNvPr id="17" name="Shape 185">
            <a:extLst>
              <a:ext uri="{FF2B5EF4-FFF2-40B4-BE49-F238E27FC236}">
                <a16:creationId xmlns:a16="http://schemas.microsoft.com/office/drawing/2014/main" id="{12E27B22-63FC-3243-AD12-50DCF670DDC6}"/>
              </a:ext>
            </a:extLst>
          </p:cNvPr>
          <p:cNvSpPr/>
          <p:nvPr/>
        </p:nvSpPr>
        <p:spPr>
          <a:xfrm>
            <a:off x="2571455" y="8883345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1</a:t>
            </a:r>
          </a:p>
        </p:txBody>
      </p:sp>
      <p:sp>
        <p:nvSpPr>
          <p:cNvPr id="18" name="Shape 185">
            <a:extLst>
              <a:ext uri="{FF2B5EF4-FFF2-40B4-BE49-F238E27FC236}">
                <a16:creationId xmlns:a16="http://schemas.microsoft.com/office/drawing/2014/main" id="{27210021-984D-724B-A460-8B9D31B551C8}"/>
              </a:ext>
            </a:extLst>
          </p:cNvPr>
          <p:cNvSpPr/>
          <p:nvPr/>
        </p:nvSpPr>
        <p:spPr>
          <a:xfrm>
            <a:off x="6401710" y="8881733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</a:t>
            </a:r>
            <a:r>
              <a:rPr lang="it-IT" dirty="0"/>
              <a:t>2</a:t>
            </a:r>
            <a:endParaRPr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76BA73C-B221-B548-8BEE-5C2115F74B8D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59004233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423192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Add</a:t>
            </a:r>
            <a:r>
              <a:rPr lang="it-IT" dirty="0"/>
              <a:t> New Device – EZ procedure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2362" y="1212901"/>
            <a:ext cx="11031088" cy="192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connecting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connection status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Picture 3.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Once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a page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open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Picture 4.</a:t>
            </a:r>
          </a:p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Select the room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home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located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press «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» to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control page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device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new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Thermostat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ready to be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via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App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even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remotely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6FC17ACD-4EEF-9549-8E4C-20B26EA51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3462325"/>
            <a:ext cx="2975181" cy="5291856"/>
          </a:xfrm>
          <a:prstGeom prst="rect">
            <a:avLst/>
          </a:prstGeom>
        </p:spPr>
      </p:pic>
      <p:sp>
        <p:nvSpPr>
          <p:cNvPr id="23" name="Shape 185">
            <a:extLst>
              <a:ext uri="{FF2B5EF4-FFF2-40B4-BE49-F238E27FC236}">
                <a16:creationId xmlns:a16="http://schemas.microsoft.com/office/drawing/2014/main" id="{8B4CE3BC-D1BE-E54E-B2CE-13C158DC7BFF}"/>
              </a:ext>
            </a:extLst>
          </p:cNvPr>
          <p:cNvSpPr/>
          <p:nvPr/>
        </p:nvSpPr>
        <p:spPr>
          <a:xfrm>
            <a:off x="2517667" y="8907765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</a:t>
            </a:r>
            <a:r>
              <a:rPr lang="it-IT" dirty="0"/>
              <a:t>3</a:t>
            </a:r>
            <a:endParaRPr dirty="0"/>
          </a:p>
        </p:txBody>
      </p:sp>
      <p:sp>
        <p:nvSpPr>
          <p:cNvPr id="24" name="Shape 185">
            <a:extLst>
              <a:ext uri="{FF2B5EF4-FFF2-40B4-BE49-F238E27FC236}">
                <a16:creationId xmlns:a16="http://schemas.microsoft.com/office/drawing/2014/main" id="{2606D822-D330-C54A-AEC6-FF4A6610DE33}"/>
              </a:ext>
            </a:extLst>
          </p:cNvPr>
          <p:cNvSpPr/>
          <p:nvPr/>
        </p:nvSpPr>
        <p:spPr>
          <a:xfrm>
            <a:off x="6347921" y="8907764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</a:t>
            </a:r>
            <a:r>
              <a:rPr lang="it-IT" dirty="0"/>
              <a:t>4</a:t>
            </a:r>
            <a:endParaRPr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B34A1C5-7863-944B-AA8A-8F8C7EBEB643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92955B8-26BE-6E40-AD8F-521DA9083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496" y="3461271"/>
            <a:ext cx="2975182" cy="52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48348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2439770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Connection </a:t>
            </a:r>
            <a:r>
              <a:rPr lang="it-IT" dirty="0" err="1"/>
              <a:t>Failed</a:t>
            </a:r>
            <a:endParaRPr lang="it-IT" dirty="0"/>
          </a:p>
        </p:txBody>
      </p:sp>
      <p:sp>
        <p:nvSpPr>
          <p:cNvPr id="188" name="Shape 188"/>
          <p:cNvSpPr/>
          <p:nvPr/>
        </p:nvSpPr>
        <p:spPr>
          <a:xfrm>
            <a:off x="1332362" y="1425070"/>
            <a:ext cx="11031088" cy="118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it-IT" dirty="0" err="1"/>
              <a:t>If</a:t>
            </a:r>
            <a:r>
              <a:rPr lang="it-IT" dirty="0"/>
              <a:t> the Application shows the page </a:t>
            </a:r>
            <a:r>
              <a:rPr lang="it-IT" dirty="0" err="1"/>
              <a:t>as</a:t>
            </a:r>
            <a:r>
              <a:rPr lang="it-IT" dirty="0"/>
              <a:t> in Picture 5,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bulb</a:t>
            </a:r>
            <a:r>
              <a:rPr lang="it-IT" dirty="0"/>
              <a:t> connection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failed</a:t>
            </a:r>
            <a:r>
              <a:rPr lang="it-IT" dirty="0"/>
              <a:t>.</a:t>
            </a:r>
          </a:p>
          <a:p>
            <a:r>
              <a:rPr lang="it-IT" dirty="0"/>
              <a:t>By pressing «Got </a:t>
            </a:r>
            <a:r>
              <a:rPr lang="it-IT" dirty="0" err="1"/>
              <a:t>it</a:t>
            </a:r>
            <a:r>
              <a:rPr lang="it-IT" dirty="0"/>
              <a:t>», </a:t>
            </a:r>
            <a:r>
              <a:rPr lang="it-IT" dirty="0" err="1"/>
              <a:t>you</a:t>
            </a:r>
            <a:r>
              <a:rPr lang="it-IT" dirty="0"/>
              <a:t> can </a:t>
            </a:r>
            <a:r>
              <a:rPr lang="it-IT" dirty="0" err="1"/>
              <a:t>try</a:t>
            </a:r>
            <a:r>
              <a:rPr lang="it-IT" dirty="0"/>
              <a:t> to </a:t>
            </a:r>
            <a:r>
              <a:rPr lang="it-IT" dirty="0" err="1"/>
              <a:t>connect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again</a:t>
            </a:r>
            <a:r>
              <a:rPr lang="it-IT" dirty="0"/>
              <a:t> in EZ mode or </a:t>
            </a:r>
            <a:r>
              <a:rPr lang="it-IT" dirty="0" err="1"/>
              <a:t>select</a:t>
            </a:r>
            <a:r>
              <a:rPr lang="it-IT" dirty="0"/>
              <a:t> the AP mode by pressing on the top right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in Picture 6.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4A64558-2FDE-624E-A023-1DAEE53FE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69" y="3145893"/>
            <a:ext cx="2982063" cy="530409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18BDE5B-18DC-6E40-BB51-049B300B1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3145894"/>
            <a:ext cx="2982063" cy="5304096"/>
          </a:xfrm>
          <a:prstGeom prst="rect">
            <a:avLst/>
          </a:prstGeom>
        </p:spPr>
      </p:pic>
      <p:sp>
        <p:nvSpPr>
          <p:cNvPr id="18" name="Shape 185">
            <a:extLst>
              <a:ext uri="{FF2B5EF4-FFF2-40B4-BE49-F238E27FC236}">
                <a16:creationId xmlns:a16="http://schemas.microsoft.com/office/drawing/2014/main" id="{0023033F-6C77-8D43-8497-A4ADC8FCFA56}"/>
              </a:ext>
            </a:extLst>
          </p:cNvPr>
          <p:cNvSpPr/>
          <p:nvPr/>
        </p:nvSpPr>
        <p:spPr>
          <a:xfrm>
            <a:off x="2553903" y="8761781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</a:t>
            </a:r>
            <a:r>
              <a:rPr lang="it-IT" dirty="0"/>
              <a:t>5</a:t>
            </a:r>
            <a:endParaRPr dirty="0"/>
          </a:p>
        </p:txBody>
      </p:sp>
      <p:sp>
        <p:nvSpPr>
          <p:cNvPr id="19" name="Shape 185">
            <a:extLst>
              <a:ext uri="{FF2B5EF4-FFF2-40B4-BE49-F238E27FC236}">
                <a16:creationId xmlns:a16="http://schemas.microsoft.com/office/drawing/2014/main" id="{30357BFC-D425-E846-B2F4-514757F04E1A}"/>
              </a:ext>
            </a:extLst>
          </p:cNvPr>
          <p:cNvSpPr/>
          <p:nvPr/>
        </p:nvSpPr>
        <p:spPr>
          <a:xfrm>
            <a:off x="6427654" y="8761781"/>
            <a:ext cx="6043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 </a:t>
            </a:r>
            <a:r>
              <a:rPr lang="it-IT" dirty="0"/>
              <a:t>6</a:t>
            </a:r>
            <a:endParaRPr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B76C804-49B4-A345-8C59-C6A7DE35BD4E}"/>
              </a:ext>
            </a:extLst>
          </p:cNvPr>
          <p:cNvSpPr/>
          <p:nvPr/>
        </p:nvSpPr>
        <p:spPr>
          <a:xfrm>
            <a:off x="7304537" y="3318131"/>
            <a:ext cx="841294" cy="357187"/>
          </a:xfrm>
          <a:prstGeom prst="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3303A1-A3CD-1448-841E-245C31B56F67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406905953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NO.3</a:t>
            </a:r>
          </a:p>
        </p:txBody>
      </p:sp>
      <p:sp>
        <p:nvSpPr>
          <p:cNvPr id="184" name="Shape 184"/>
          <p:cNvSpPr/>
          <p:nvPr/>
        </p:nvSpPr>
        <p:spPr>
          <a:xfrm>
            <a:off x="1332362" y="464455"/>
            <a:ext cx="4839466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Aggiungi il dispositivo – modalità AP</a:t>
            </a:r>
          </a:p>
        </p:txBody>
      </p:sp>
      <p:sp>
        <p:nvSpPr>
          <p:cNvPr id="188" name="Shape 188"/>
          <p:cNvSpPr/>
          <p:nvPr/>
        </p:nvSpPr>
        <p:spPr>
          <a:xfrm>
            <a:off x="1332362" y="971782"/>
            <a:ext cx="11031088" cy="2663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just"/>
            <a:r>
              <a:rPr lang="it-IT" dirty="0"/>
              <a:t>To </a:t>
            </a:r>
            <a:r>
              <a:rPr lang="it-IT" dirty="0" err="1"/>
              <a:t>connect</a:t>
            </a:r>
            <a:r>
              <a:rPr lang="it-IT" dirty="0"/>
              <a:t> the </a:t>
            </a:r>
            <a:r>
              <a:rPr lang="it-IT" dirty="0" err="1"/>
              <a:t>device</a:t>
            </a:r>
            <a:r>
              <a:rPr lang="it-IT" dirty="0"/>
              <a:t> in AP mode, turn </a:t>
            </a:r>
            <a:r>
              <a:rPr lang="it-IT" dirty="0" err="1"/>
              <a:t>it</a:t>
            </a:r>
            <a:r>
              <a:rPr lang="it-IT" dirty="0"/>
              <a:t> on and </a:t>
            </a:r>
            <a:r>
              <a:rPr lang="it-IT" dirty="0" err="1"/>
              <a:t>simultaneously</a:t>
            </a:r>
            <a:r>
              <a:rPr lang="it-IT" dirty="0"/>
              <a:t> press the </a:t>
            </a:r>
            <a:r>
              <a:rPr lang="it-IT" dirty="0" err="1"/>
              <a:t>setting</a:t>
            </a:r>
            <a:r>
              <a:rPr lang="it-IT" dirty="0"/>
              <a:t> and clock </a:t>
            </a:r>
            <a:r>
              <a:rPr lang="it-IT" dirty="0" err="1"/>
              <a:t>buttons</a:t>
            </a:r>
            <a:r>
              <a:rPr lang="it-IT" dirty="0"/>
              <a:t> </a:t>
            </a:r>
            <a:r>
              <a:rPr lang="it-IT" dirty="0" err="1"/>
              <a:t>until</a:t>
            </a:r>
            <a:r>
              <a:rPr lang="it-IT" dirty="0"/>
              <a:t> the </a:t>
            </a:r>
            <a:r>
              <a:rPr lang="it-IT" dirty="0" err="1"/>
              <a:t>icon</a:t>
            </a:r>
            <a:r>
              <a:rPr lang="it-IT" dirty="0"/>
              <a:t> for </a:t>
            </a:r>
            <a:r>
              <a:rPr lang="it-IT" dirty="0" err="1"/>
              <a:t>connecting</a:t>
            </a:r>
            <a:r>
              <a:rPr lang="it-IT" dirty="0"/>
              <a:t> to the </a:t>
            </a:r>
            <a:r>
              <a:rPr lang="it-IT" dirty="0" err="1"/>
              <a:t>wifi</a:t>
            </a:r>
            <a:r>
              <a:rPr lang="it-IT" dirty="0"/>
              <a:t> in AP mode </a:t>
            </a:r>
            <a:r>
              <a:rPr lang="it-IT" dirty="0" err="1"/>
              <a:t>appears</a:t>
            </a:r>
            <a:r>
              <a:rPr lang="it-IT" dirty="0"/>
              <a:t> on the display.</a:t>
            </a:r>
          </a:p>
          <a:p>
            <a:pPr algn="just"/>
            <a:r>
              <a:rPr lang="it-IT" dirty="0"/>
              <a:t>On the </a:t>
            </a:r>
            <a:r>
              <a:rPr lang="it-IT" dirty="0" err="1"/>
              <a:t>app</a:t>
            </a:r>
            <a:r>
              <a:rPr lang="it-IT" dirty="0"/>
              <a:t> click «</a:t>
            </a:r>
            <a:r>
              <a:rPr lang="it-IT" dirty="0" err="1"/>
              <a:t>Confirm</a:t>
            </a:r>
            <a:r>
              <a:rPr lang="it-IT" dirty="0"/>
              <a:t> </a:t>
            </a:r>
            <a:r>
              <a:rPr lang="it-IT" dirty="0" err="1"/>
              <a:t>indicator</a:t>
            </a:r>
            <a:r>
              <a:rPr lang="it-IT" dirty="0"/>
              <a:t> </a:t>
            </a:r>
            <a:r>
              <a:rPr lang="it-IT" dirty="0" err="1"/>
              <a:t>slowly</a:t>
            </a:r>
            <a:r>
              <a:rPr lang="it-IT" dirty="0"/>
              <a:t> </a:t>
            </a:r>
            <a:r>
              <a:rPr lang="it-IT" dirty="0" err="1"/>
              <a:t>blink</a:t>
            </a:r>
            <a:r>
              <a:rPr lang="it-IT" dirty="0"/>
              <a:t>» (Pic.1), </a:t>
            </a:r>
            <a:r>
              <a:rPr lang="it-IT" dirty="0" err="1"/>
              <a:t>enter</a:t>
            </a:r>
            <a:r>
              <a:rPr lang="it-IT" dirty="0"/>
              <a:t> the password of the </a:t>
            </a:r>
            <a:r>
              <a:rPr lang="it-IT" dirty="0" err="1"/>
              <a:t>WiFi</a:t>
            </a:r>
            <a:r>
              <a:rPr lang="it-IT" dirty="0"/>
              <a:t> network </a:t>
            </a:r>
            <a:r>
              <a:rPr lang="it-IT" dirty="0" err="1"/>
              <a:t>you</a:t>
            </a:r>
            <a:r>
              <a:rPr lang="it-IT" dirty="0"/>
              <a:t> are </a:t>
            </a:r>
            <a:r>
              <a:rPr lang="it-IT" dirty="0" err="1"/>
              <a:t>connected</a:t>
            </a:r>
            <a:r>
              <a:rPr lang="it-IT" dirty="0"/>
              <a:t> to, press «OK» (Pic.2) and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open the page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shown</a:t>
            </a:r>
            <a:r>
              <a:rPr lang="it-IT" dirty="0"/>
              <a:t> in Picture 3.</a:t>
            </a:r>
          </a:p>
          <a:p>
            <a:pPr algn="just"/>
            <a:r>
              <a:rPr lang="it-IT" dirty="0"/>
              <a:t>By pressing on «Go </a:t>
            </a:r>
            <a:r>
              <a:rPr lang="it-IT" dirty="0" err="1"/>
              <a:t>connect</a:t>
            </a:r>
            <a:r>
              <a:rPr lang="it-IT" dirty="0"/>
              <a:t>», </a:t>
            </a:r>
            <a:r>
              <a:rPr lang="it-IT" dirty="0" err="1"/>
              <a:t>your</a:t>
            </a:r>
            <a:r>
              <a:rPr lang="it-IT" dirty="0"/>
              <a:t> mobile </a:t>
            </a:r>
            <a:r>
              <a:rPr lang="it-IT" dirty="0" err="1"/>
              <a:t>phone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take </a:t>
            </a:r>
            <a:r>
              <a:rPr lang="it-IT" dirty="0" err="1"/>
              <a:t>you</a:t>
            </a:r>
            <a:r>
              <a:rPr lang="it-IT" dirty="0"/>
              <a:t> to the </a:t>
            </a:r>
            <a:r>
              <a:rPr lang="it-IT" dirty="0" err="1"/>
              <a:t>WiFi</a:t>
            </a:r>
            <a:r>
              <a:rPr lang="it-IT" dirty="0"/>
              <a:t> </a:t>
            </a:r>
            <a:r>
              <a:rPr lang="it-IT" dirty="0" err="1"/>
              <a:t>settings</a:t>
            </a:r>
            <a:r>
              <a:rPr lang="it-IT" dirty="0"/>
              <a:t> page.</a:t>
            </a:r>
          </a:p>
          <a:p>
            <a:pPr algn="just"/>
            <a:r>
              <a:rPr lang="it-IT" dirty="0"/>
              <a:t>Select the «</a:t>
            </a:r>
            <a:r>
              <a:rPr lang="it-IT" dirty="0" err="1"/>
              <a:t>SmartLife</a:t>
            </a:r>
            <a:r>
              <a:rPr lang="it-IT" dirty="0"/>
              <a:t>-XXXX» network, go back to the </a:t>
            </a:r>
            <a:r>
              <a:rPr lang="it-IT" dirty="0" err="1"/>
              <a:t>Blendom</a:t>
            </a:r>
            <a:r>
              <a:rPr lang="it-IT" dirty="0"/>
              <a:t> </a:t>
            </a:r>
            <a:r>
              <a:rPr lang="it-IT" dirty="0" err="1"/>
              <a:t>application</a:t>
            </a:r>
            <a:r>
              <a:rPr lang="it-IT" dirty="0"/>
              <a:t> and </a:t>
            </a:r>
            <a:r>
              <a:rPr lang="it-IT" dirty="0" err="1"/>
              <a:t>your</a:t>
            </a:r>
            <a:r>
              <a:rPr lang="it-IT" dirty="0"/>
              <a:t> new </a:t>
            </a:r>
            <a:r>
              <a:rPr lang="it-IT" dirty="0" err="1"/>
              <a:t>device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connect</a:t>
            </a:r>
            <a:r>
              <a:rPr lang="it-IT" dirty="0"/>
              <a:t> </a:t>
            </a:r>
            <a:r>
              <a:rPr lang="it-IT" dirty="0" err="1"/>
              <a:t>correctly</a:t>
            </a:r>
            <a:r>
              <a:rPr lang="it-IT" dirty="0"/>
              <a:t>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B3D5F7D-73D9-A64F-96AA-71226CC74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62" y="3892670"/>
            <a:ext cx="2687982" cy="4781023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CEB90FD-2B94-8D43-B0BC-3578B621D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37" y="3892669"/>
            <a:ext cx="2687982" cy="4781025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1278523-F82B-7742-BD8F-02120CA44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99" y="3892670"/>
            <a:ext cx="2687981" cy="4781024"/>
          </a:xfrm>
          <a:prstGeom prst="rect">
            <a:avLst/>
          </a:prstGeom>
        </p:spPr>
      </p:pic>
      <p:sp>
        <p:nvSpPr>
          <p:cNvPr id="28" name="Shape 158">
            <a:extLst>
              <a:ext uri="{FF2B5EF4-FFF2-40B4-BE49-F238E27FC236}">
                <a16:creationId xmlns:a16="http://schemas.microsoft.com/office/drawing/2014/main" id="{C265BD76-12C2-9B4E-B955-07875B497B20}"/>
              </a:ext>
            </a:extLst>
          </p:cNvPr>
          <p:cNvSpPr/>
          <p:nvPr/>
        </p:nvSpPr>
        <p:spPr>
          <a:xfrm>
            <a:off x="2447900" y="8787993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1</a:t>
            </a:r>
          </a:p>
        </p:txBody>
      </p:sp>
      <p:sp>
        <p:nvSpPr>
          <p:cNvPr id="29" name="Shape 159">
            <a:extLst>
              <a:ext uri="{FF2B5EF4-FFF2-40B4-BE49-F238E27FC236}">
                <a16:creationId xmlns:a16="http://schemas.microsoft.com/office/drawing/2014/main" id="{7783CF35-A46C-6C4C-844E-9268BCA3548F}"/>
              </a:ext>
            </a:extLst>
          </p:cNvPr>
          <p:cNvSpPr/>
          <p:nvPr/>
        </p:nvSpPr>
        <p:spPr>
          <a:xfrm>
            <a:off x="6064819" y="8793530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2</a:t>
            </a:r>
          </a:p>
        </p:txBody>
      </p:sp>
      <p:sp>
        <p:nvSpPr>
          <p:cNvPr id="30" name="Shape 160">
            <a:extLst>
              <a:ext uri="{FF2B5EF4-FFF2-40B4-BE49-F238E27FC236}">
                <a16:creationId xmlns:a16="http://schemas.microsoft.com/office/drawing/2014/main" id="{1B05DF31-F073-234E-B490-BB3E6A8BAB63}"/>
              </a:ext>
            </a:extLst>
          </p:cNvPr>
          <p:cNvSpPr/>
          <p:nvPr/>
        </p:nvSpPr>
        <p:spPr>
          <a:xfrm>
            <a:off x="9681738" y="8787993"/>
            <a:ext cx="551433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Pic</a:t>
            </a:r>
            <a:r>
              <a:rPr lang="it-IT" dirty="0"/>
              <a:t>.</a:t>
            </a:r>
            <a:r>
              <a:rPr dirty="0"/>
              <a:t>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0DA6CE9-BDD2-2B4E-98D6-4C15FD4252EB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882825960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NO.4</a:t>
            </a:r>
          </a:p>
        </p:txBody>
      </p:sp>
      <p:sp>
        <p:nvSpPr>
          <p:cNvPr id="222" name="Shape 222"/>
          <p:cNvSpPr/>
          <p:nvPr/>
        </p:nvSpPr>
        <p:spPr>
          <a:xfrm>
            <a:off x="1332362" y="464455"/>
            <a:ext cx="326531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dispositivo</a:t>
            </a:r>
            <a:endParaRPr dirty="0"/>
          </a:p>
        </p:txBody>
      </p:sp>
      <p:sp>
        <p:nvSpPr>
          <p:cNvPr id="2" name="Shape 188">
            <a:extLst>
              <a:ext uri="{FF2B5EF4-FFF2-40B4-BE49-F238E27FC236}">
                <a16:creationId xmlns:a16="http://schemas.microsoft.com/office/drawing/2014/main" id="{932CA643-90A5-0D4C-A535-D052EE8D791A}"/>
              </a:ext>
            </a:extLst>
          </p:cNvPr>
          <p:cNvSpPr/>
          <p:nvPr/>
        </p:nvSpPr>
        <p:spPr>
          <a:xfrm>
            <a:off x="6502400" y="2156176"/>
            <a:ext cx="5861050" cy="4544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R="457200" algn="just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connecting</a:t>
            </a:r>
            <a:r>
              <a:rPr lang="it-IT" dirty="0"/>
              <a:t> the </a:t>
            </a:r>
            <a:r>
              <a:rPr lang="it-IT" dirty="0" err="1"/>
              <a:t>device</a:t>
            </a:r>
            <a:r>
              <a:rPr lang="it-IT" dirty="0"/>
              <a:t>, </a:t>
            </a:r>
            <a:r>
              <a:rPr lang="it-IT" dirty="0" err="1"/>
              <a:t>automatically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open the page to control </a:t>
            </a:r>
            <a:r>
              <a:rPr lang="it-IT" dirty="0" err="1"/>
              <a:t>it</a:t>
            </a:r>
            <a:r>
              <a:rPr lang="it-IT" dirty="0"/>
              <a:t> by the </a:t>
            </a:r>
            <a:r>
              <a:rPr lang="it-IT" dirty="0" err="1"/>
              <a:t>application</a:t>
            </a:r>
            <a:r>
              <a:rPr lang="it-IT" dirty="0"/>
              <a:t>.</a:t>
            </a:r>
          </a:p>
          <a:p>
            <a:pPr marR="457200" algn="just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 lang="it-IT" dirty="0"/>
          </a:p>
          <a:p>
            <a:pPr marR="457200" algn="just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With the </a:t>
            </a:r>
            <a:r>
              <a:rPr lang="it-IT" dirty="0" err="1"/>
              <a:t>keys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find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bottom page, </a:t>
            </a:r>
            <a:r>
              <a:rPr lang="it-IT" dirty="0" err="1"/>
              <a:t>you</a:t>
            </a:r>
            <a:r>
              <a:rPr lang="it-IT" dirty="0"/>
              <a:t> can:</a:t>
            </a:r>
          </a:p>
          <a:p>
            <a:pPr marL="342900" marR="457200" indent="-342900" algn="just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on and off</a:t>
            </a:r>
          </a:p>
          <a:p>
            <a:pPr marL="342900" marR="457200" indent="-342900" algn="just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Set the </a:t>
            </a:r>
            <a:r>
              <a:rPr lang="it-IT" dirty="0" err="1"/>
              <a:t>automatic</a:t>
            </a:r>
            <a:r>
              <a:rPr lang="it-IT" dirty="0"/>
              <a:t> or </a:t>
            </a:r>
            <a:r>
              <a:rPr lang="it-IT" dirty="0" err="1"/>
              <a:t>manual</a:t>
            </a:r>
            <a:r>
              <a:rPr lang="it-IT" dirty="0"/>
              <a:t> or </a:t>
            </a:r>
            <a:r>
              <a:rPr lang="it-IT" dirty="0" err="1"/>
              <a:t>holiday</a:t>
            </a:r>
            <a:r>
              <a:rPr lang="it-IT" dirty="0"/>
              <a:t> mode</a:t>
            </a:r>
          </a:p>
          <a:p>
            <a:pPr marL="342900" marR="457200" indent="-342900" algn="just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Enable</a:t>
            </a:r>
            <a:r>
              <a:rPr lang="it-IT" dirty="0"/>
              <a:t> the Child </a:t>
            </a:r>
            <a:r>
              <a:rPr lang="it-IT" dirty="0" err="1"/>
              <a:t>lock</a:t>
            </a:r>
            <a:r>
              <a:rPr lang="it-IT" dirty="0"/>
              <a:t> </a:t>
            </a:r>
            <a:r>
              <a:rPr lang="it-IT" dirty="0" err="1"/>
              <a:t>function</a:t>
            </a:r>
            <a:endParaRPr lang="it-IT" dirty="0"/>
          </a:p>
          <a:p>
            <a:pPr marL="342900" marR="457200" indent="-342900" algn="just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Set </a:t>
            </a:r>
            <a:r>
              <a:rPr lang="it-IT" dirty="0" err="1"/>
              <a:t>advanced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74A749-EC4B-2F4B-9BC0-E4B0E6C93560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9B979F-23BA-F048-B104-699E11089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15" y="2156176"/>
            <a:ext cx="3096764" cy="67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7913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401F123-7AB5-9848-A9AB-88A73E841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232586"/>
              </p:ext>
            </p:extLst>
          </p:nvPr>
        </p:nvGraphicFramePr>
        <p:xfrm>
          <a:off x="6502400" y="1781806"/>
          <a:ext cx="5047840" cy="70783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7363">
                  <a:extLst>
                    <a:ext uri="{9D8B030D-6E8A-4147-A177-3AD203B41FA5}">
                      <a16:colId xmlns:a16="http://schemas.microsoft.com/office/drawing/2014/main" val="3930788321"/>
                    </a:ext>
                  </a:extLst>
                </a:gridCol>
                <a:gridCol w="3860477">
                  <a:extLst>
                    <a:ext uri="{9D8B030D-6E8A-4147-A177-3AD203B41FA5}">
                      <a16:colId xmlns:a16="http://schemas.microsoft.com/office/drawing/2014/main" val="3831723959"/>
                    </a:ext>
                  </a:extLst>
                </a:gridCol>
              </a:tblGrid>
              <a:tr h="640943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odalità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utilizzo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automatica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822452001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Modalità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utilizzo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manuale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563180812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odalità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utilizzo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manuale temporanea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05258040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</a:rPr>
                        <a:t>odalità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di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utilizzo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vacanza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810822515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Giorno della settimana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870253950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Riscaldamento in funzione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982859469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Icona di connessione al wifi in modalità EZ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9958387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842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Icona di connessione al wifi in modalità AP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88032586"/>
                  </a:ext>
                </a:extLst>
              </a:tr>
              <a:tr h="74980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</a:rPr>
                        <a:t>Icona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</a:rPr>
                        <a:t> di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</a:rPr>
                        <a:t> blocco per apertura finestra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1568478375"/>
                  </a:ext>
                </a:extLst>
              </a:tr>
              <a:tr h="603504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Lucchetto</a:t>
                      </a:r>
                      <a:r>
                        <a:rPr lang="en-US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per b</a:t>
                      </a:r>
                      <a:r>
                        <a:rPr lang="it-IT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locco</a:t>
                      </a: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funzioni</a:t>
                      </a:r>
                      <a:endParaRPr lang="it-IT" sz="2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2200536809"/>
                  </a:ext>
                </a:extLst>
              </a:tr>
              <a:tr h="566928">
                <a:tc>
                  <a:txBody>
                    <a:bodyPr/>
                    <a:lstStyle/>
                    <a:p>
                      <a:pPr indent="11430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EXT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Sensore esterno NTC</a:t>
                      </a:r>
                    </a:p>
                  </a:txBody>
                  <a:tcPr marL="108000" marR="108000" marT="0" marB="0" anchor="ctr"/>
                </a:tc>
                <a:extLst>
                  <a:ext uri="{0D108BD9-81ED-4DB2-BD59-A6C34878D82A}">
                    <a16:rowId xmlns:a16="http://schemas.microsoft.com/office/drawing/2014/main" val="3157449196"/>
                  </a:ext>
                </a:extLst>
              </a:tr>
            </a:tbl>
          </a:graphicData>
        </a:graphic>
      </p:graphicFrame>
      <p:sp>
        <p:nvSpPr>
          <p:cNvPr id="7" name="Shape 134">
            <a:extLst>
              <a:ext uri="{FF2B5EF4-FFF2-40B4-BE49-F238E27FC236}">
                <a16:creationId xmlns:a16="http://schemas.microsoft.com/office/drawing/2014/main" id="{988FBB49-5826-A24B-A5F3-8C147E68FF43}"/>
              </a:ext>
            </a:extLst>
          </p:cNvPr>
          <p:cNvSpPr/>
          <p:nvPr/>
        </p:nvSpPr>
        <p:spPr>
          <a:xfrm>
            <a:off x="1332362" y="464455"/>
            <a:ext cx="126957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DISPLAY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54CD54-0202-7941-B2DA-28186D277ABB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EFFF2D6-F973-5D4D-AD70-3AB05794A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754785"/>
            <a:ext cx="4267200" cy="42672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8D27AA-BB79-5D4D-900F-A2EA179F3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35" y="1835100"/>
            <a:ext cx="464046" cy="4640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5A511E-A95C-5744-8782-274CD614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649" y="2449077"/>
            <a:ext cx="294619" cy="5155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4B6D1F4-42F9-D543-941D-D10473B8B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638" y="3124142"/>
            <a:ext cx="415497" cy="4154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649C87B-9970-584F-B419-C09654BF7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837" y="3035556"/>
            <a:ext cx="292273" cy="51147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9B6EA29-1E30-0F47-933F-B603BE21D8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9412" y="3717761"/>
            <a:ext cx="474789" cy="533325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5132718-465E-7645-B823-013BCF52C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718" y="4982011"/>
            <a:ext cx="520456" cy="31227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F677380-4FB7-964A-9E4D-588D2A9EB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5812" y="6395409"/>
            <a:ext cx="462123" cy="35547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C7D4AEFF-2B6B-6A41-AAEE-CCE07E512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5532" y="5578586"/>
            <a:ext cx="330200" cy="3810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E8C4E2B-AEFD-0D43-960A-7212C9D0E7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4103" y="7118585"/>
            <a:ext cx="507111" cy="38417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FC7FA11-74AD-4341-BE06-A5645E16FF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388" y="7751518"/>
            <a:ext cx="284226" cy="3760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65B5DB1-0543-AB4C-8D9E-78C94C416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714" y="5650288"/>
            <a:ext cx="462123" cy="355478"/>
          </a:xfrm>
          <a:prstGeom prst="rect">
            <a:avLst/>
          </a:prstGeom>
        </p:spPr>
      </p:pic>
      <p:pic>
        <p:nvPicPr>
          <p:cNvPr id="13" name="图片 158">
            <a:extLst>
              <a:ext uri="{FF2B5EF4-FFF2-40B4-BE49-F238E27FC236}">
                <a16:creationId xmlns:a16="http://schemas.microsoft.com/office/drawing/2014/main" id="{6BD87AE1-95D9-0646-8B57-ECD9E6D54C7A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77" y="4314131"/>
            <a:ext cx="461167" cy="507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361248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0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NO.4</a:t>
            </a:r>
          </a:p>
        </p:txBody>
      </p:sp>
      <p:sp>
        <p:nvSpPr>
          <p:cNvPr id="222" name="Shape 222"/>
          <p:cNvSpPr/>
          <p:nvPr/>
        </p:nvSpPr>
        <p:spPr>
          <a:xfrm>
            <a:off x="1332362" y="464455"/>
            <a:ext cx="3265317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dispositivo</a:t>
            </a:r>
            <a:endParaRPr lang="en-US" dirty="0"/>
          </a:p>
        </p:txBody>
      </p:sp>
      <p:sp>
        <p:nvSpPr>
          <p:cNvPr id="5" name="Shape 223">
            <a:extLst>
              <a:ext uri="{FF2B5EF4-FFF2-40B4-BE49-F238E27FC236}">
                <a16:creationId xmlns:a16="http://schemas.microsoft.com/office/drawing/2014/main" id="{FCEBA325-6EB0-AE4E-87AB-9B3C10D7D7CE}"/>
              </a:ext>
            </a:extLst>
          </p:cNvPr>
          <p:cNvSpPr/>
          <p:nvPr/>
        </p:nvSpPr>
        <p:spPr>
          <a:xfrm>
            <a:off x="6604000" y="1720705"/>
            <a:ext cx="5133109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By pressing on the menu </a:t>
            </a:r>
            <a:r>
              <a:rPr lang="it-IT" sz="2000" dirty="0" err="1"/>
              <a:t>symbol</a:t>
            </a:r>
            <a:r>
              <a:rPr lang="it-IT" sz="2000" dirty="0"/>
              <a:t> </a:t>
            </a:r>
            <a:r>
              <a:rPr lang="it-IT" sz="2000" dirty="0" err="1"/>
              <a:t>at</a:t>
            </a:r>
            <a:r>
              <a:rPr lang="it-IT" sz="2000" dirty="0"/>
              <a:t> the top right, </a:t>
            </a:r>
            <a:r>
              <a:rPr lang="it-IT" sz="2000" dirty="0" err="1"/>
              <a:t>you</a:t>
            </a:r>
            <a:r>
              <a:rPr lang="it-IT" sz="2000" dirty="0"/>
              <a:t> can: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Change</a:t>
            </a:r>
            <a:r>
              <a:rPr lang="it-IT" sz="2000" dirty="0"/>
              <a:t> the </a:t>
            </a:r>
            <a:r>
              <a:rPr lang="it-IT" sz="2000" dirty="0" err="1"/>
              <a:t>name</a:t>
            </a:r>
            <a:r>
              <a:rPr lang="it-IT" sz="2000" dirty="0"/>
              <a:t> of </a:t>
            </a:r>
            <a:r>
              <a:rPr lang="it-IT" sz="2000" dirty="0" err="1"/>
              <a:t>your</a:t>
            </a:r>
            <a:r>
              <a:rPr lang="it-IT" sz="2000" dirty="0"/>
              <a:t> new </a:t>
            </a:r>
            <a:r>
              <a:rPr lang="it-IT" sz="2000" dirty="0" err="1"/>
              <a:t>device</a:t>
            </a:r>
            <a:endParaRPr lang="it-IT" sz="2000" dirty="0"/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Select the location of the </a:t>
            </a:r>
            <a:r>
              <a:rPr lang="it-IT" sz="2000" dirty="0" err="1"/>
              <a:t>device</a:t>
            </a:r>
            <a:r>
              <a:rPr lang="it-IT" sz="2000" dirty="0"/>
              <a:t> in </a:t>
            </a:r>
            <a:r>
              <a:rPr lang="it-IT" sz="2000" dirty="0" err="1"/>
              <a:t>your</a:t>
            </a:r>
            <a:r>
              <a:rPr lang="it-IT" sz="2000" dirty="0"/>
              <a:t> home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Check</a:t>
            </a:r>
            <a:r>
              <a:rPr lang="it-IT" sz="2000" dirty="0"/>
              <a:t> </a:t>
            </a:r>
            <a:r>
              <a:rPr lang="it-IT" sz="2000" dirty="0" err="1"/>
              <a:t>how</a:t>
            </a:r>
            <a:r>
              <a:rPr lang="it-IT" sz="2000" dirty="0"/>
              <a:t> to </a:t>
            </a:r>
            <a:r>
              <a:rPr lang="it-IT" sz="2000" dirty="0" err="1"/>
              <a:t>connect</a:t>
            </a:r>
            <a:r>
              <a:rPr lang="it-IT" sz="2000" dirty="0"/>
              <a:t> </a:t>
            </a:r>
            <a:r>
              <a:rPr lang="it-IT" sz="2000" dirty="0" err="1"/>
              <a:t>it</a:t>
            </a:r>
            <a:r>
              <a:rPr lang="it-IT" sz="2000" dirty="0"/>
              <a:t> to </a:t>
            </a:r>
            <a:r>
              <a:rPr lang="it-IT" sz="2000" dirty="0" err="1"/>
              <a:t>your</a:t>
            </a:r>
            <a:r>
              <a:rPr lang="it-IT" sz="2000" dirty="0"/>
              <a:t> voice control </a:t>
            </a:r>
            <a:r>
              <a:rPr lang="it-IT" sz="2000" dirty="0" err="1"/>
              <a:t>equipment</a:t>
            </a:r>
            <a:r>
              <a:rPr lang="it-IT" sz="2000" dirty="0"/>
              <a:t>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Share control of the </a:t>
            </a:r>
            <a:r>
              <a:rPr lang="it-IT" sz="2000" dirty="0" err="1"/>
              <a:t>device</a:t>
            </a:r>
            <a:r>
              <a:rPr lang="it-IT" sz="2000" dirty="0"/>
              <a:t> with </a:t>
            </a:r>
            <a:r>
              <a:rPr lang="it-IT" sz="2000" dirty="0" err="1"/>
              <a:t>other</a:t>
            </a:r>
            <a:r>
              <a:rPr lang="it-IT" sz="2000" dirty="0"/>
              <a:t> family </a:t>
            </a:r>
            <a:r>
              <a:rPr lang="it-IT" sz="2000" dirty="0" err="1"/>
              <a:t>members</a:t>
            </a:r>
            <a:r>
              <a:rPr lang="it-IT" sz="2000" dirty="0"/>
              <a:t> or friends.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Create a </a:t>
            </a:r>
            <a:r>
              <a:rPr lang="it-IT" sz="2000" dirty="0" err="1"/>
              <a:t>group</a:t>
            </a:r>
            <a:r>
              <a:rPr lang="it-IT" sz="2000" dirty="0"/>
              <a:t> of multiple </a:t>
            </a:r>
            <a:r>
              <a:rPr lang="it-IT" sz="2000" dirty="0" err="1"/>
              <a:t>devices</a:t>
            </a:r>
            <a:r>
              <a:rPr lang="it-IT" sz="2000" dirty="0"/>
              <a:t> so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can control </a:t>
            </a:r>
            <a:r>
              <a:rPr lang="it-IT" sz="2000" dirty="0" err="1"/>
              <a:t>them</a:t>
            </a:r>
            <a:r>
              <a:rPr lang="it-IT" sz="2000" dirty="0"/>
              <a:t> </a:t>
            </a:r>
            <a:r>
              <a:rPr lang="it-IT" sz="2000" dirty="0" err="1"/>
              <a:t>all</a:t>
            </a:r>
            <a:r>
              <a:rPr lang="it-IT" sz="2000" dirty="0"/>
              <a:t> </a:t>
            </a:r>
            <a:r>
              <a:rPr lang="it-IT" sz="2000" dirty="0" err="1"/>
              <a:t>together</a:t>
            </a:r>
            <a:r>
              <a:rPr lang="it-IT" sz="2000" dirty="0"/>
              <a:t>.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Get</a:t>
            </a:r>
            <a:r>
              <a:rPr lang="it-IT" sz="2000" dirty="0"/>
              <a:t> </a:t>
            </a:r>
            <a:r>
              <a:rPr lang="it-IT" sz="2000" dirty="0" err="1"/>
              <a:t>device</a:t>
            </a:r>
            <a:r>
              <a:rPr lang="it-IT" sz="2000" dirty="0"/>
              <a:t> information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Send</a:t>
            </a:r>
            <a:r>
              <a:rPr lang="it-IT" sz="2000" dirty="0"/>
              <a:t> feedback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Update the </a:t>
            </a:r>
            <a:r>
              <a:rPr lang="it-IT" sz="2000" dirty="0" err="1"/>
              <a:t>device</a:t>
            </a:r>
            <a:r>
              <a:rPr lang="it-IT" sz="2000" dirty="0"/>
              <a:t> firmware</a:t>
            </a:r>
          </a:p>
          <a:p>
            <a:pPr marL="342900" marR="457200" indent="-342900" algn="just" defTabSz="457200">
              <a:buFont typeface="Arial" panose="020B0604020202020204" pitchFamily="34" charset="0"/>
              <a:buChar char="•"/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Remove</a:t>
            </a:r>
            <a:r>
              <a:rPr lang="it-IT" sz="2000" dirty="0"/>
              <a:t> the </a:t>
            </a:r>
            <a:r>
              <a:rPr lang="it-IT" sz="2000" dirty="0" err="1"/>
              <a:t>device</a:t>
            </a: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ECBA12-A9D0-254D-952A-C431BE72D35B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73142D6-5A79-4548-A42C-A35F58DE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720705"/>
            <a:ext cx="3226301" cy="67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15409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5</a:t>
            </a:r>
            <a:endParaRPr dirty="0"/>
          </a:p>
        </p:txBody>
      </p:sp>
      <p:sp>
        <p:nvSpPr>
          <p:cNvPr id="230" name="Shape 230"/>
          <p:cNvSpPr/>
          <p:nvPr/>
        </p:nvSpPr>
        <p:spPr>
          <a:xfrm>
            <a:off x="1332362" y="464455"/>
            <a:ext cx="516166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Creation</a:t>
            </a:r>
            <a:r>
              <a:rPr lang="it-IT" dirty="0"/>
              <a:t> of </a:t>
            </a:r>
            <a:r>
              <a:rPr lang="it-IT" dirty="0" err="1"/>
              <a:t>Scenarios</a:t>
            </a:r>
            <a:r>
              <a:rPr lang="it-IT" dirty="0"/>
              <a:t> and </a:t>
            </a:r>
            <a:r>
              <a:rPr lang="it-IT" dirty="0" err="1"/>
              <a:t>Automations</a:t>
            </a:r>
            <a:endParaRPr dirty="0"/>
          </a:p>
        </p:txBody>
      </p:sp>
      <p:sp>
        <p:nvSpPr>
          <p:cNvPr id="231" name="Shape 231"/>
          <p:cNvSpPr/>
          <p:nvPr/>
        </p:nvSpPr>
        <p:spPr>
          <a:xfrm>
            <a:off x="1332361" y="971782"/>
            <a:ext cx="10534960" cy="340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 err="1"/>
              <a:t>You</a:t>
            </a:r>
            <a:r>
              <a:rPr lang="it-IT" sz="2000" dirty="0"/>
              <a:t> can create an infinite </a:t>
            </a:r>
            <a:r>
              <a:rPr lang="it-IT" sz="2000" dirty="0" err="1"/>
              <a:t>number</a:t>
            </a:r>
            <a:r>
              <a:rPr lang="it-IT" sz="2000" dirty="0"/>
              <a:t> of </a:t>
            </a:r>
            <a:r>
              <a:rPr lang="it-IT" sz="2000" dirty="0" err="1"/>
              <a:t>Scenarios</a:t>
            </a:r>
            <a:r>
              <a:rPr lang="it-IT" sz="2000" dirty="0"/>
              <a:t> and </a:t>
            </a:r>
            <a:r>
              <a:rPr lang="it-IT" sz="2000" dirty="0" err="1"/>
              <a:t>Automations</a:t>
            </a:r>
            <a:r>
              <a:rPr lang="it-IT" sz="2000" dirty="0"/>
              <a:t> </a:t>
            </a:r>
            <a:r>
              <a:rPr lang="it-IT" sz="2000" dirty="0" err="1"/>
              <a:t>making</a:t>
            </a:r>
            <a:r>
              <a:rPr lang="it-IT" sz="2000" dirty="0"/>
              <a:t> the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devices</a:t>
            </a:r>
            <a:r>
              <a:rPr lang="it-IT" sz="2000" dirty="0"/>
              <a:t> </a:t>
            </a:r>
            <a:r>
              <a:rPr lang="it-IT" sz="2000" dirty="0" err="1"/>
              <a:t>interact</a:t>
            </a:r>
            <a:r>
              <a:rPr lang="it-IT" sz="2000" dirty="0"/>
              <a:t> with </a:t>
            </a:r>
            <a:r>
              <a:rPr lang="it-IT" sz="2000" dirty="0" err="1"/>
              <a:t>each</a:t>
            </a:r>
            <a:r>
              <a:rPr lang="it-IT" sz="2000" dirty="0"/>
              <a:t> </a:t>
            </a:r>
            <a:r>
              <a:rPr lang="it-IT" sz="2000" dirty="0" err="1"/>
              <a:t>other</a:t>
            </a:r>
            <a:r>
              <a:rPr lang="it-IT" sz="2000" dirty="0"/>
              <a:t>.</a:t>
            </a:r>
          </a:p>
          <a:p>
            <a:pPr algn="just" defTabSz="457200">
              <a:lnSpc>
                <a:spcPct val="120000"/>
              </a:lnSpc>
              <a:buClr>
                <a:srgbClr val="000000"/>
              </a:buCl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By pressing "Smart" at the bottom center of the home page</a:t>
            </a:r>
            <a:r>
              <a:rPr lang="en-US" sz="2000" dirty="0"/>
              <a:t>, selecting “Scenario” or “Automation” at top centre </a:t>
            </a:r>
            <a:r>
              <a:rPr lang="it-IT" sz="2000" dirty="0"/>
              <a:t>and </a:t>
            </a:r>
            <a:r>
              <a:rPr lang="it-IT" sz="2000" dirty="0" err="1"/>
              <a:t>then</a:t>
            </a:r>
            <a:r>
              <a:rPr lang="it-IT" sz="2000" dirty="0"/>
              <a:t> </a:t>
            </a:r>
            <a:r>
              <a:rPr lang="en-US" sz="2000" dirty="0"/>
              <a:t>“Add” and centre page</a:t>
            </a:r>
            <a:r>
              <a:rPr lang="it-IT" sz="2000" dirty="0"/>
              <a:t>, you can </a:t>
            </a:r>
            <a:r>
              <a:rPr lang="it-IT" sz="2000" dirty="0" err="1"/>
              <a:t>add</a:t>
            </a:r>
            <a:r>
              <a:rPr lang="it-IT" sz="2000" dirty="0"/>
              <a:t> a new scenario or a new </a:t>
            </a:r>
            <a:r>
              <a:rPr lang="it-IT" sz="2000" dirty="0" err="1"/>
              <a:t>automation</a:t>
            </a:r>
            <a:r>
              <a:rPr lang="it-IT" sz="2000" dirty="0"/>
              <a:t>.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A Scenario </a:t>
            </a:r>
            <a:r>
              <a:rPr lang="it-IT" sz="2000" dirty="0" err="1"/>
              <a:t>is</a:t>
            </a:r>
            <a:r>
              <a:rPr lang="it-IT" sz="2000" dirty="0"/>
              <a:t> a set of </a:t>
            </a:r>
            <a:r>
              <a:rPr lang="it-IT" sz="2000" dirty="0" err="1"/>
              <a:t>commands</a:t>
            </a:r>
            <a:r>
              <a:rPr lang="it-IT" sz="2000" dirty="0"/>
              <a:t> </a:t>
            </a:r>
            <a:r>
              <a:rPr lang="it-IT" sz="2000" dirty="0" err="1"/>
              <a:t>assigned</a:t>
            </a:r>
            <a:r>
              <a:rPr lang="it-IT" sz="2000" dirty="0"/>
              <a:t> to the </a:t>
            </a:r>
            <a:r>
              <a:rPr lang="it-IT" sz="2000" dirty="0" err="1"/>
              <a:t>various</a:t>
            </a:r>
            <a:r>
              <a:rPr lang="it-IT" sz="2000" dirty="0"/>
              <a:t> </a:t>
            </a:r>
            <a:r>
              <a:rPr lang="it-IT" sz="2000" dirty="0" err="1"/>
              <a:t>devices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will</a:t>
            </a:r>
            <a:r>
              <a:rPr lang="it-IT" sz="2000" dirty="0"/>
              <a:t> be </a:t>
            </a:r>
            <a:r>
              <a:rPr lang="it-IT" sz="2000" dirty="0" err="1"/>
              <a:t>activated</a:t>
            </a:r>
            <a:r>
              <a:rPr lang="it-IT" sz="2000" dirty="0"/>
              <a:t> </a:t>
            </a:r>
            <a:r>
              <a:rPr lang="it-IT" sz="2000" dirty="0" err="1"/>
              <a:t>simultaneously</a:t>
            </a:r>
            <a:r>
              <a:rPr lang="it-IT" sz="2000" dirty="0"/>
              <a:t> </a:t>
            </a:r>
            <a:r>
              <a:rPr lang="it-IT" sz="2000" dirty="0" err="1"/>
              <a:t>whenever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click on the </a:t>
            </a:r>
            <a:r>
              <a:rPr lang="it-IT" sz="2000" dirty="0" err="1"/>
              <a:t>created</a:t>
            </a:r>
            <a:r>
              <a:rPr lang="it-IT" sz="2000" dirty="0"/>
              <a:t> scenario or in the </a:t>
            </a:r>
            <a:r>
              <a:rPr lang="it-IT" sz="2000" dirty="0" err="1"/>
              <a:t>days</a:t>
            </a:r>
            <a:r>
              <a:rPr lang="it-IT" sz="2000" dirty="0"/>
              <a:t> and hours </a:t>
            </a:r>
            <a:r>
              <a:rPr lang="it-IT" sz="2000" dirty="0" err="1"/>
              <a:t>programmed</a:t>
            </a:r>
            <a:r>
              <a:rPr lang="it-IT" sz="2000" dirty="0"/>
              <a:t> by </a:t>
            </a:r>
            <a:r>
              <a:rPr lang="it-IT" sz="2000" dirty="0" err="1"/>
              <a:t>you</a:t>
            </a:r>
            <a:r>
              <a:rPr lang="it-IT" sz="2000" dirty="0"/>
              <a:t>.</a:t>
            </a:r>
          </a:p>
          <a:p>
            <a:pPr marL="342900" indent="-342900" algn="just" defTabSz="457200">
              <a:lnSpc>
                <a:spcPct val="120000"/>
              </a:lnSpc>
              <a:buClr>
                <a:srgbClr val="000000"/>
              </a:buClr>
              <a:buFont typeface="Arial" panose="020B0604020202020204" pitchFamily="34" charset="0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An Automation </a:t>
            </a:r>
            <a:r>
              <a:rPr lang="it-IT" sz="2000" dirty="0" err="1"/>
              <a:t>is</a:t>
            </a:r>
            <a:r>
              <a:rPr lang="it-IT" sz="2000" dirty="0"/>
              <a:t> the </a:t>
            </a:r>
            <a:r>
              <a:rPr lang="it-IT" sz="2000" dirty="0" err="1"/>
              <a:t>execution</a:t>
            </a:r>
            <a:r>
              <a:rPr lang="it-IT" sz="2000" dirty="0"/>
              <a:t> of a 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command</a:t>
            </a:r>
            <a:r>
              <a:rPr lang="it-IT" sz="2000" dirty="0"/>
              <a:t> </a:t>
            </a:r>
            <a:r>
              <a:rPr lang="it-IT" sz="2000" dirty="0" err="1"/>
              <a:t>given</a:t>
            </a:r>
            <a:r>
              <a:rPr lang="it-IT" sz="2000" dirty="0"/>
              <a:t> to a </a:t>
            </a:r>
            <a:r>
              <a:rPr lang="it-IT" sz="2000" dirty="0" err="1"/>
              <a:t>device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a </a:t>
            </a:r>
            <a:r>
              <a:rPr lang="it-IT" sz="2000" dirty="0" err="1"/>
              <a:t>specific</a:t>
            </a:r>
            <a:r>
              <a:rPr lang="it-IT" sz="2000" dirty="0"/>
              <a:t> </a:t>
            </a:r>
            <a:r>
              <a:rPr lang="it-IT" sz="2000" dirty="0" err="1"/>
              <a:t>condition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activated</a:t>
            </a:r>
            <a:r>
              <a:rPr lang="it-IT" sz="2000" dirty="0"/>
              <a:t>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4914BF-17E7-154B-883C-6C638E6E5B94}"/>
              </a:ext>
            </a:extLst>
          </p:cNvPr>
          <p:cNvSpPr txBox="1"/>
          <p:nvPr/>
        </p:nvSpPr>
        <p:spPr>
          <a:xfrm>
            <a:off x="12366831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26FF757-D06E-0B4C-B0B8-FC25164E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1" y="4659640"/>
            <a:ext cx="2464109" cy="43828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A133930-1829-A343-A463-72299222B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21" y="4659640"/>
            <a:ext cx="2464109" cy="43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46102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6</a:t>
            </a:r>
            <a:endParaRPr dirty="0"/>
          </a:p>
        </p:txBody>
      </p:sp>
      <p:sp>
        <p:nvSpPr>
          <p:cNvPr id="242" name="Shape 242"/>
          <p:cNvSpPr/>
          <p:nvPr/>
        </p:nvSpPr>
        <p:spPr>
          <a:xfrm>
            <a:off x="1332362" y="464455"/>
            <a:ext cx="94096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Profile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>
            <a:off x="6020327" y="1960272"/>
            <a:ext cx="5581123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"Me" </a:t>
            </a:r>
            <a:r>
              <a:rPr lang="it-IT" sz="2000" dirty="0" err="1"/>
              <a:t>is</a:t>
            </a:r>
            <a:r>
              <a:rPr lang="it-IT" sz="2000" dirty="0"/>
              <a:t> the page </a:t>
            </a:r>
            <a:r>
              <a:rPr lang="it-IT" sz="2000" dirty="0" err="1"/>
              <a:t>where</a:t>
            </a:r>
            <a:r>
              <a:rPr lang="it-IT" sz="2000" dirty="0"/>
              <a:t> </a:t>
            </a:r>
            <a:r>
              <a:rPr lang="it-IT" sz="2000" dirty="0" err="1"/>
              <a:t>you</a:t>
            </a:r>
            <a:r>
              <a:rPr lang="it-IT" sz="2000" dirty="0"/>
              <a:t> can </a:t>
            </a:r>
            <a:r>
              <a:rPr lang="it-IT" sz="2000" dirty="0" err="1"/>
              <a:t>change</a:t>
            </a:r>
            <a:r>
              <a:rPr lang="it-IT" sz="2000" dirty="0"/>
              <a:t> </a:t>
            </a:r>
            <a:r>
              <a:rPr lang="it-IT" sz="2000" dirty="0" err="1"/>
              <a:t>your</a:t>
            </a:r>
            <a:r>
              <a:rPr lang="it-IT" sz="2000" dirty="0"/>
              <a:t> </a:t>
            </a:r>
            <a:r>
              <a:rPr lang="it-IT" sz="2000" dirty="0" err="1"/>
              <a:t>settings</a:t>
            </a:r>
            <a:r>
              <a:rPr lang="it-IT" sz="2000" dirty="0"/>
              <a:t>.</a:t>
            </a:r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endParaRPr lang="it-IT" sz="2000" dirty="0"/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1. Your </a:t>
            </a:r>
            <a:r>
              <a:rPr lang="it-IT" sz="2000" dirty="0" err="1"/>
              <a:t>Profile</a:t>
            </a:r>
            <a:endParaRPr lang="it-IT" sz="2000" dirty="0"/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2. Home Management</a:t>
            </a:r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3. Message Center</a:t>
            </a:r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4. </a:t>
            </a:r>
            <a:r>
              <a:rPr lang="en-US" sz="2000" dirty="0" err="1"/>
              <a:t>Faq</a:t>
            </a:r>
            <a:r>
              <a:rPr lang="en-US" sz="2000" dirty="0"/>
              <a:t> and feedback</a:t>
            </a:r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000" dirty="0"/>
              <a:t>5. Third party access services as </a:t>
            </a:r>
            <a:r>
              <a:rPr lang="it-IT" sz="2000" dirty="0"/>
              <a:t>Google Home, Amazon Echo</a:t>
            </a:r>
            <a:r>
              <a:rPr lang="en-US" sz="2000" dirty="0"/>
              <a:t>,</a:t>
            </a:r>
            <a:r>
              <a:rPr lang="it-IT" sz="2000" dirty="0"/>
              <a:t> in order to control your home via voice </a:t>
            </a:r>
            <a:r>
              <a:rPr lang="it-IT" sz="2000" dirty="0" err="1"/>
              <a:t>commands</a:t>
            </a:r>
            <a:r>
              <a:rPr lang="it-IT" sz="2000" dirty="0"/>
              <a:t>.</a:t>
            </a:r>
          </a:p>
          <a:p>
            <a:pPr marR="457200" algn="just" defTabSz="457200">
              <a:defRPr sz="22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000" dirty="0"/>
              <a:t>5. </a:t>
            </a:r>
            <a:r>
              <a:rPr lang="it-IT" sz="2000" dirty="0" err="1"/>
              <a:t>Settings</a:t>
            </a:r>
            <a:r>
              <a:rPr lang="it-IT" sz="2000" dirty="0"/>
              <a:t>, to </a:t>
            </a:r>
            <a:r>
              <a:rPr lang="it-IT" sz="2000" dirty="0" err="1"/>
              <a:t>activate</a:t>
            </a:r>
            <a:r>
              <a:rPr lang="it-IT" sz="2000" dirty="0"/>
              <a:t> </a:t>
            </a:r>
            <a:r>
              <a:rPr lang="it-IT" sz="2000" dirty="0" err="1"/>
              <a:t>push</a:t>
            </a:r>
            <a:r>
              <a:rPr lang="it-IT" sz="2000" dirty="0"/>
              <a:t> </a:t>
            </a:r>
            <a:r>
              <a:rPr lang="it-IT" sz="2000" dirty="0" err="1"/>
              <a:t>notifications</a:t>
            </a:r>
            <a:r>
              <a:rPr lang="it-IT" sz="2000" dirty="0"/>
              <a:t> and </a:t>
            </a:r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features</a:t>
            </a:r>
            <a:r>
              <a:rPr lang="it-IT" sz="2000" dirty="0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F03A37-4B44-0240-AEB1-FAD52ACE3F51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5480492-470B-DB43-AE19-F45785524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62" y="1960272"/>
            <a:ext cx="3762376" cy="66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4682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7</a:t>
            </a:r>
            <a:endParaRPr dirty="0"/>
          </a:p>
        </p:txBody>
      </p:sp>
      <p:sp>
        <p:nvSpPr>
          <p:cNvPr id="242" name="Shape 242"/>
          <p:cNvSpPr/>
          <p:nvPr/>
        </p:nvSpPr>
        <p:spPr>
          <a:xfrm>
            <a:off x="1332362" y="464455"/>
            <a:ext cx="219611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 err="1"/>
              <a:t>Sharing</a:t>
            </a:r>
            <a:r>
              <a:rPr lang="it-IT" dirty="0"/>
              <a:t> </a:t>
            </a:r>
            <a:r>
              <a:rPr lang="it-IT" dirty="0" err="1"/>
              <a:t>Devices</a:t>
            </a:r>
            <a:endParaRPr dirty="0"/>
          </a:p>
        </p:txBody>
      </p:sp>
      <p:sp>
        <p:nvSpPr>
          <p:cNvPr id="243" name="Shape 243"/>
          <p:cNvSpPr/>
          <p:nvPr/>
        </p:nvSpPr>
        <p:spPr>
          <a:xfrm>
            <a:off x="1332362" y="2142002"/>
            <a:ext cx="10269088" cy="4103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You can share your </a:t>
            </a:r>
            <a:r>
              <a:rPr lang="en-US" dirty="0"/>
              <a:t>entire smart home or a single </a:t>
            </a:r>
            <a:r>
              <a:rPr lang="it-IT" dirty="0" err="1"/>
              <a:t>device</a:t>
            </a:r>
            <a:r>
              <a:rPr lang="it-IT" dirty="0"/>
              <a:t> with your family and </a:t>
            </a:r>
            <a:r>
              <a:rPr lang="it-IT" dirty="0" err="1"/>
              <a:t>friends</a:t>
            </a:r>
            <a:r>
              <a:rPr lang="it-IT" dirty="0"/>
              <a:t> who</a:t>
            </a:r>
            <a:r>
              <a:rPr lang="en-US" dirty="0"/>
              <a:t> </a:t>
            </a:r>
            <a:r>
              <a:rPr lang="it-IT" dirty="0" err="1"/>
              <a:t>has</a:t>
            </a:r>
            <a:r>
              <a:rPr lang="en-US" dirty="0"/>
              <a:t> </a:t>
            </a:r>
            <a:r>
              <a:rPr lang="it-IT" dirty="0" err="1"/>
              <a:t>already</a:t>
            </a:r>
            <a:r>
              <a:rPr lang="it-IT" dirty="0"/>
              <a:t> downloaded</a:t>
            </a:r>
            <a:r>
              <a:rPr lang="en-US" dirty="0"/>
              <a:t> </a:t>
            </a:r>
            <a:r>
              <a:rPr lang="it-IT" dirty="0" err="1"/>
              <a:t>Blendom</a:t>
            </a:r>
            <a:r>
              <a:rPr lang="it-IT" dirty="0"/>
              <a:t> App and </a:t>
            </a:r>
            <a:r>
              <a:rPr lang="it-IT" dirty="0" err="1"/>
              <a:t>registered</a:t>
            </a:r>
            <a:r>
              <a:rPr lang="it-IT" dirty="0"/>
              <a:t> a new account.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The </a:t>
            </a:r>
            <a:r>
              <a:rPr lang="it-IT" dirty="0" err="1"/>
              <a:t>people</a:t>
            </a:r>
            <a:r>
              <a:rPr lang="it-IT" dirty="0"/>
              <a:t> you shared your </a:t>
            </a:r>
            <a:r>
              <a:rPr lang="it-IT" dirty="0" err="1"/>
              <a:t>devices</a:t>
            </a:r>
            <a:r>
              <a:rPr lang="it-IT" dirty="0"/>
              <a:t> with </a:t>
            </a:r>
            <a:r>
              <a:rPr lang="en-US" dirty="0"/>
              <a:t>can be </a:t>
            </a:r>
            <a:r>
              <a:rPr lang="en-US" dirty="0" err="1"/>
              <a:t>setted</a:t>
            </a:r>
            <a:r>
              <a:rPr lang="en-US" dirty="0"/>
              <a:t> as administrator or normal user. As administrators they can manage devices, senes and automations, rooms and home members</a:t>
            </a:r>
            <a:r>
              <a:rPr lang="en-US"/>
              <a:t>, as normal users </a:t>
            </a:r>
            <a:r>
              <a:rPr lang="en-US" dirty="0"/>
              <a:t>they can only use device and scene.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it-IT" dirty="0"/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ways to share </a:t>
            </a:r>
            <a:r>
              <a:rPr lang="it-IT" dirty="0" err="1"/>
              <a:t>your</a:t>
            </a:r>
            <a:r>
              <a:rPr lang="it-IT" dirty="0"/>
              <a:t> </a:t>
            </a:r>
            <a:r>
              <a:rPr lang="it-IT" dirty="0" err="1"/>
              <a:t>devices</a:t>
            </a:r>
            <a:r>
              <a:rPr lang="it-IT" dirty="0"/>
              <a:t>:</a:t>
            </a:r>
          </a:p>
          <a:p>
            <a:pPr marL="304800" marR="457200" indent="-3048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it-IT" dirty="0"/>
          </a:p>
          <a:p>
            <a:pPr marL="457200" marR="457200" indent="-457200" algn="just" defTabSz="457200">
              <a:buAutoNum type="alphaUcPeriod"/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 err="1"/>
              <a:t>Enter</a:t>
            </a:r>
            <a:r>
              <a:rPr lang="it-IT" dirty="0"/>
              <a:t> the page of your </a:t>
            </a:r>
            <a:r>
              <a:rPr lang="it-IT" dirty="0" err="1"/>
              <a:t>profile</a:t>
            </a:r>
            <a:r>
              <a:rPr lang="it-IT" dirty="0"/>
              <a:t>, press «</a:t>
            </a:r>
            <a:r>
              <a:rPr lang="en-US" dirty="0"/>
              <a:t>Family </a:t>
            </a:r>
            <a:r>
              <a:rPr lang="it-IT" dirty="0"/>
              <a:t>Management» and «</a:t>
            </a:r>
            <a:r>
              <a:rPr lang="en-US" dirty="0"/>
              <a:t>Add Member</a:t>
            </a:r>
            <a:r>
              <a:rPr lang="it-IT" dirty="0"/>
              <a:t>» to </a:t>
            </a:r>
            <a:r>
              <a:rPr lang="it-IT" dirty="0" err="1"/>
              <a:t>enter</a:t>
            </a:r>
            <a:r>
              <a:rPr lang="en-US" dirty="0"/>
              <a:t> </a:t>
            </a:r>
            <a:r>
              <a:rPr lang="it-IT" dirty="0"/>
              <a:t>the mail </a:t>
            </a:r>
            <a:r>
              <a:rPr lang="it-IT" dirty="0" err="1"/>
              <a:t>address</a:t>
            </a:r>
            <a:r>
              <a:rPr lang="it-IT" dirty="0"/>
              <a:t> with </a:t>
            </a:r>
            <a:r>
              <a:rPr lang="it-IT" dirty="0" err="1"/>
              <a:t>which</a:t>
            </a:r>
            <a:r>
              <a:rPr lang="it-IT" dirty="0"/>
              <a:t> the user you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en-US" dirty="0"/>
              <a:t>add </a:t>
            </a:r>
            <a:r>
              <a:rPr lang="it-IT" dirty="0"/>
              <a:t>is </a:t>
            </a:r>
            <a:r>
              <a:rPr lang="it-IT" dirty="0" err="1"/>
              <a:t>registered</a:t>
            </a:r>
            <a:r>
              <a:rPr lang="it-IT" dirty="0"/>
              <a:t> in the </a:t>
            </a:r>
            <a:r>
              <a:rPr lang="it-IT" dirty="0" err="1"/>
              <a:t>Blendom</a:t>
            </a:r>
            <a:r>
              <a:rPr lang="it-IT" dirty="0"/>
              <a:t> App.</a:t>
            </a:r>
          </a:p>
          <a:p>
            <a:pPr marR="4572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 lang="en-US" dirty="0"/>
          </a:p>
          <a:p>
            <a:pPr marR="457200" algn="just" defTabSz="457200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rPr lang="it-IT" dirty="0"/>
              <a:t>B. </a:t>
            </a:r>
            <a:r>
              <a:rPr lang="it-IT" dirty="0" err="1"/>
              <a:t>Enter</a:t>
            </a:r>
            <a:r>
              <a:rPr lang="it-IT" dirty="0"/>
              <a:t> the menu of the </a:t>
            </a:r>
            <a:r>
              <a:rPr lang="it-IT" dirty="0" err="1"/>
              <a:t>device</a:t>
            </a:r>
            <a:r>
              <a:rPr lang="it-IT" dirty="0"/>
              <a:t> you </a:t>
            </a:r>
            <a:r>
              <a:rPr lang="it-IT" dirty="0" err="1"/>
              <a:t>want</a:t>
            </a:r>
            <a:r>
              <a:rPr lang="it-IT" dirty="0"/>
              <a:t> to </a:t>
            </a:r>
            <a:r>
              <a:rPr lang="en-US" dirty="0"/>
              <a:t>share</a:t>
            </a:r>
            <a:r>
              <a:rPr lang="it-IT" dirty="0"/>
              <a:t>, click "Shared Devices" and </a:t>
            </a:r>
            <a:r>
              <a:rPr lang="it-IT" dirty="0" err="1"/>
              <a:t>enter</a:t>
            </a:r>
            <a:r>
              <a:rPr lang="it-IT" dirty="0"/>
              <a:t> the email </a:t>
            </a:r>
            <a:r>
              <a:rPr lang="it-IT" dirty="0" err="1"/>
              <a:t>address</a:t>
            </a:r>
            <a:r>
              <a:rPr lang="it-IT" dirty="0"/>
              <a:t> with </a:t>
            </a:r>
            <a:r>
              <a:rPr lang="it-IT" dirty="0" err="1"/>
              <a:t>which</a:t>
            </a:r>
            <a:r>
              <a:rPr lang="it-IT" dirty="0"/>
              <a:t> the user you </a:t>
            </a:r>
            <a:r>
              <a:rPr lang="it-IT" dirty="0" err="1"/>
              <a:t>want</a:t>
            </a:r>
            <a:r>
              <a:rPr lang="it-IT" dirty="0"/>
              <a:t> to share </a:t>
            </a:r>
            <a:r>
              <a:rPr lang="it-IT" dirty="0" err="1"/>
              <a:t>them</a:t>
            </a:r>
            <a:r>
              <a:rPr lang="it-IT" dirty="0"/>
              <a:t> with is </a:t>
            </a:r>
            <a:r>
              <a:rPr lang="it-IT" dirty="0" err="1"/>
              <a:t>registered</a:t>
            </a:r>
            <a:r>
              <a:rPr lang="it-IT" dirty="0"/>
              <a:t> in the </a:t>
            </a:r>
            <a:r>
              <a:rPr lang="it-IT" dirty="0" err="1"/>
              <a:t>Blendom</a:t>
            </a:r>
            <a:r>
              <a:rPr lang="it-IT" dirty="0"/>
              <a:t> App.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F03A37-4B44-0240-AEB1-FAD52ACE3F51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3438625890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D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650999" y="7615634"/>
            <a:ext cx="9778999" cy="1151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500" dirty="0" err="1"/>
              <a:t>Remark</a:t>
            </a:r>
            <a:r>
              <a:rPr lang="it-IT" sz="1500" dirty="0"/>
              <a:t>:</a:t>
            </a:r>
          </a:p>
          <a:p>
            <a:pPr algn="l" defTabSz="457200">
              <a:lnSpc>
                <a:spcPct val="150000"/>
              </a:lnSpc>
              <a:defRPr sz="1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it-IT" sz="1500" dirty="0" err="1"/>
              <a:t>Pictures</a:t>
            </a:r>
            <a:r>
              <a:rPr lang="it-IT" sz="1500" dirty="0"/>
              <a:t> </a:t>
            </a:r>
            <a:r>
              <a:rPr lang="it-IT" sz="1500" dirty="0" err="1"/>
              <a:t>shown</a:t>
            </a:r>
            <a:r>
              <a:rPr lang="it-IT" sz="1500" dirty="0"/>
              <a:t> in </a:t>
            </a:r>
            <a:r>
              <a:rPr lang="it-IT" sz="1500" dirty="0" err="1"/>
              <a:t>this</a:t>
            </a:r>
            <a:r>
              <a:rPr lang="it-IT" sz="1500" dirty="0"/>
              <a:t> </a:t>
            </a:r>
            <a:r>
              <a:rPr lang="it-IT" sz="1500" dirty="0" err="1"/>
              <a:t>instruction</a:t>
            </a:r>
            <a:r>
              <a:rPr lang="it-IT" sz="1500" dirty="0"/>
              <a:t> </a:t>
            </a:r>
            <a:r>
              <a:rPr lang="it-IT" sz="1500" dirty="0" err="1"/>
              <a:t>manual</a:t>
            </a:r>
            <a:r>
              <a:rPr lang="it-IT" sz="1500" dirty="0"/>
              <a:t> </a:t>
            </a:r>
            <a:r>
              <a:rPr lang="it-IT" sz="1500" dirty="0" err="1"/>
              <a:t>could</a:t>
            </a:r>
            <a:r>
              <a:rPr lang="it-IT" sz="1500" dirty="0"/>
              <a:t> be a bit </a:t>
            </a:r>
            <a:r>
              <a:rPr lang="it-IT" sz="1500" dirty="0" err="1"/>
              <a:t>different</a:t>
            </a:r>
            <a:r>
              <a:rPr lang="it-IT" sz="1500" dirty="0"/>
              <a:t> from the </a:t>
            </a:r>
            <a:r>
              <a:rPr lang="it-IT" sz="1500" dirty="0" err="1"/>
              <a:t>pages</a:t>
            </a:r>
            <a:r>
              <a:rPr lang="it-IT" sz="1500" dirty="0"/>
              <a:t> of </a:t>
            </a:r>
            <a:r>
              <a:rPr lang="it-IT" sz="1500" dirty="0" err="1"/>
              <a:t>your</a:t>
            </a:r>
            <a:r>
              <a:rPr lang="it-IT" sz="1500" dirty="0"/>
              <a:t> </a:t>
            </a:r>
            <a:r>
              <a:rPr lang="it-IT" sz="1500" dirty="0" err="1"/>
              <a:t>App</a:t>
            </a:r>
            <a:r>
              <a:rPr lang="it-IT" sz="1500" dirty="0"/>
              <a:t>, </a:t>
            </a:r>
            <a:r>
              <a:rPr lang="it-IT" sz="1500" dirty="0" err="1"/>
              <a:t>because</a:t>
            </a:r>
            <a:r>
              <a:rPr lang="it-IT" sz="1500" dirty="0"/>
              <a:t> Product and Software update </a:t>
            </a:r>
            <a:r>
              <a:rPr lang="it-IT" sz="1500" dirty="0" err="1"/>
              <a:t>periodically</a:t>
            </a:r>
            <a:r>
              <a:rPr lang="it-IT" sz="1500" dirty="0"/>
              <a:t>,</a:t>
            </a:r>
            <a:endParaRPr sz="1500" dirty="0"/>
          </a:p>
        </p:txBody>
      </p:sp>
      <p:sp>
        <p:nvSpPr>
          <p:cNvPr id="289" name="Shape 289"/>
          <p:cNvSpPr/>
          <p:nvPr/>
        </p:nvSpPr>
        <p:spPr>
          <a:xfrm>
            <a:off x="1854665" y="2371715"/>
            <a:ext cx="9371666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0">
                <a:latin typeface="Britannic Bold"/>
                <a:ea typeface="Britannic Bold"/>
                <a:cs typeface="Britannic Bold"/>
                <a:sym typeface="Britannic Bold"/>
              </a:defRPr>
            </a:lvl1pPr>
          </a:lstStyle>
          <a:p>
            <a:r>
              <a:rPr lang="it-IT" dirty="0"/>
              <a:t>THANK YOU</a:t>
            </a:r>
            <a:endParaRPr lang="it-IT" sz="3000" dirty="0"/>
          </a:p>
          <a:p>
            <a:r>
              <a:rPr lang="it-IT" sz="3000" dirty="0"/>
              <a:t>For </a:t>
            </a:r>
            <a:r>
              <a:rPr lang="it-IT" sz="3000" dirty="0" err="1"/>
              <a:t>any</a:t>
            </a:r>
            <a:r>
              <a:rPr lang="it-IT" sz="3000" dirty="0"/>
              <a:t> </a:t>
            </a:r>
            <a:r>
              <a:rPr lang="it-IT" sz="3000" dirty="0" err="1"/>
              <a:t>problem</a:t>
            </a:r>
            <a:r>
              <a:rPr lang="it-IT" sz="3000" dirty="0"/>
              <a:t>, </a:t>
            </a:r>
            <a:r>
              <a:rPr lang="it-IT" sz="3000" dirty="0" err="1"/>
              <a:t>please</a:t>
            </a:r>
            <a:r>
              <a:rPr lang="it-IT" sz="3000" dirty="0"/>
              <a:t> </a:t>
            </a:r>
            <a:r>
              <a:rPr lang="it-IT" sz="3000" dirty="0" err="1"/>
              <a:t>write</a:t>
            </a:r>
            <a:r>
              <a:rPr lang="it-IT" sz="3000" dirty="0"/>
              <a:t> </a:t>
            </a:r>
            <a:r>
              <a:rPr lang="it-IT" sz="3000" dirty="0" err="1"/>
              <a:t>us</a:t>
            </a:r>
            <a:r>
              <a:rPr lang="it-IT" sz="3000" dirty="0"/>
              <a:t> </a:t>
            </a:r>
            <a:r>
              <a:rPr lang="it-IT" sz="3000" dirty="0" err="1"/>
              <a:t>at</a:t>
            </a:r>
            <a:endParaRPr lang="it-IT" sz="3000" dirty="0"/>
          </a:p>
          <a:p>
            <a:r>
              <a:rPr lang="it-IT" sz="3000" dirty="0" err="1"/>
              <a:t>info@blendom.com</a:t>
            </a:r>
            <a:endParaRPr sz="3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7856DEA-1C8C-554D-A436-7776667CCCE0}"/>
              </a:ext>
            </a:extLst>
          </p:cNvPr>
          <p:cNvSpPr txBox="1"/>
          <p:nvPr/>
        </p:nvSpPr>
        <p:spPr>
          <a:xfrm>
            <a:off x="12363450" y="971782"/>
            <a:ext cx="641350" cy="4411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EN</a:t>
            </a:r>
          </a:p>
        </p:txBody>
      </p:sp>
    </p:spTree>
    <p:extLst>
      <p:ext uri="{BB962C8B-B14F-4D97-AF65-F5344CB8AC3E}">
        <p14:creationId xmlns:p14="http://schemas.microsoft.com/office/powerpoint/2010/main" val="19286990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240931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TASTI OPERATIVI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4A973-92E7-1A42-8F65-27271A8631A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867AD018-E2A3-A64A-AF69-B723E728F18F}"/>
              </a:ext>
            </a:extLst>
          </p:cNvPr>
          <p:cNvSpPr/>
          <p:nvPr/>
        </p:nvSpPr>
        <p:spPr>
          <a:xfrm>
            <a:off x="1702344" y="1757811"/>
            <a:ext cx="482566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            Tasto di accensione e spegnimento</a:t>
            </a:r>
          </a:p>
        </p:txBody>
      </p:sp>
      <p:sp>
        <p:nvSpPr>
          <p:cNvPr id="5" name="Shape 135">
            <a:extLst>
              <a:ext uri="{FF2B5EF4-FFF2-40B4-BE49-F238E27FC236}">
                <a16:creationId xmlns:a16="http://schemas.microsoft.com/office/drawing/2014/main" id="{FC5DA4FD-6AEE-F948-AB10-77160759E4D3}"/>
              </a:ext>
            </a:extLst>
          </p:cNvPr>
          <p:cNvSpPr/>
          <p:nvPr/>
        </p:nvSpPr>
        <p:spPr>
          <a:xfrm>
            <a:off x="2033388" y="2244219"/>
            <a:ext cx="6324123" cy="180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       Tasto Impostazioni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veloce per passare da modalità automatica a modalità manuale.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prolungata per 3-5 secondi con dispositivo acceso per entrare in modalità programmazione.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prolungata per 3-5 secondi con dispositivo spento per entrare nelle funzionalità avanzate livello A.</a:t>
            </a:r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DE3F7475-E670-4F43-8155-60FB91470D91}"/>
              </a:ext>
            </a:extLst>
          </p:cNvPr>
          <p:cNvSpPr/>
          <p:nvPr/>
        </p:nvSpPr>
        <p:spPr>
          <a:xfrm>
            <a:off x="2033388" y="4125624"/>
            <a:ext cx="8701996" cy="1959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veloce per impostare l’ora e il giorno della settimana.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simultanea con il tasto       per confermare.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Pressione prolungata per 3-5 secondi con dispositivo acceso per impostare la modalità vacanza. Premere il tasto Su o Giù per passare da Off a ON e successivamente premere il tasto         per confermare l’attivazione della modalità vacanza.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Pressione prolungata di 3-5 secondi con dispositivo spento per entrare nelle funzionalità avanzate livello B.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9" name="图片 28">
            <a:extLst>
              <a:ext uri="{FF2B5EF4-FFF2-40B4-BE49-F238E27FC236}">
                <a16:creationId xmlns:a16="http://schemas.microsoft.com/office/drawing/2014/main" id="{68AF0900-0CF7-BA48-8AB9-D8B68861E7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4" y="1732413"/>
            <a:ext cx="461167" cy="46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66">
            <a:extLst>
              <a:ext uri="{FF2B5EF4-FFF2-40B4-BE49-F238E27FC236}">
                <a16:creationId xmlns:a16="http://schemas.microsoft.com/office/drawing/2014/main" id="{011F3CF1-AA59-6B4C-AE7D-BFF568BFE6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94" y="2403456"/>
            <a:ext cx="444703" cy="46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68">
            <a:extLst>
              <a:ext uri="{FF2B5EF4-FFF2-40B4-BE49-F238E27FC236}">
                <a16:creationId xmlns:a16="http://schemas.microsoft.com/office/drawing/2014/main" id="{81E0CB81-B070-5B43-A82B-82D586E594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15" y="4154176"/>
            <a:ext cx="482285" cy="554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66">
            <a:extLst>
              <a:ext uri="{FF2B5EF4-FFF2-40B4-BE49-F238E27FC236}">
                <a16:creationId xmlns:a16="http://schemas.microsoft.com/office/drawing/2014/main" id="{D965ECC2-8312-5045-8E9A-E2551C420F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08" y="4358315"/>
            <a:ext cx="303738" cy="3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168">
            <a:extLst>
              <a:ext uri="{FF2B5EF4-FFF2-40B4-BE49-F238E27FC236}">
                <a16:creationId xmlns:a16="http://schemas.microsoft.com/office/drawing/2014/main" id="{8DFAAA3E-6060-6842-9913-D519CD0425E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0" y="5070016"/>
            <a:ext cx="362348" cy="3788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35">
            <a:extLst>
              <a:ext uri="{FF2B5EF4-FFF2-40B4-BE49-F238E27FC236}">
                <a16:creationId xmlns:a16="http://schemas.microsoft.com/office/drawing/2014/main" id="{B6872E7B-DFC4-5049-B0F6-0953A24D05F5}"/>
              </a:ext>
            </a:extLst>
          </p:cNvPr>
          <p:cNvSpPr/>
          <p:nvPr/>
        </p:nvSpPr>
        <p:spPr>
          <a:xfrm>
            <a:off x="1998427" y="6176829"/>
            <a:ext cx="6324123" cy="126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Tasto per diminuire i valori.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Pressione prolungata per inserire/disinserire il blocco bambini.</a:t>
            </a:r>
          </a:p>
          <a:p>
            <a:pPr marL="457200" indent="-457200" algn="l">
              <a:lnSpc>
                <a:spcPts val="1800"/>
              </a:lnSpc>
              <a:buFontTx/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In modalità automatica, la pressione del tasto permette di entrare in modalità manuale temporanea.</a:t>
            </a:r>
          </a:p>
        </p:txBody>
      </p:sp>
      <p:sp>
        <p:nvSpPr>
          <p:cNvPr id="10" name="Shape 135">
            <a:extLst>
              <a:ext uri="{FF2B5EF4-FFF2-40B4-BE49-F238E27FC236}">
                <a16:creationId xmlns:a16="http://schemas.microsoft.com/office/drawing/2014/main" id="{9C425D9A-71C2-BB4F-B1B6-12A6EE659408}"/>
              </a:ext>
            </a:extLst>
          </p:cNvPr>
          <p:cNvSpPr/>
          <p:nvPr/>
        </p:nvSpPr>
        <p:spPr>
          <a:xfrm>
            <a:off x="2033388" y="7611576"/>
            <a:ext cx="6724173" cy="126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Tasto per aumentare i valori.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Pressione prolungata per verificare la temperatura del sensore esterno.</a:t>
            </a:r>
          </a:p>
          <a:p>
            <a:pPr marL="457200" indent="-457200" algn="l">
              <a:lnSpc>
                <a:spcPts val="1800"/>
              </a:lnSpc>
              <a:spcAft>
                <a:spcPts val="0"/>
              </a:spcAft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In modalità automatica, la pressione del tasto permette di entrare in modalità manuale temporanea.</a:t>
            </a:r>
          </a:p>
        </p:txBody>
      </p:sp>
      <p:pic>
        <p:nvPicPr>
          <p:cNvPr id="12" name="图片 35">
            <a:extLst>
              <a:ext uri="{FF2B5EF4-FFF2-40B4-BE49-F238E27FC236}">
                <a16:creationId xmlns:a16="http://schemas.microsoft.com/office/drawing/2014/main" id="{40D0C1F5-4804-C840-97D3-0083079B34B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61" y="6194426"/>
            <a:ext cx="449189" cy="41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D7E4B24D-C29C-DE42-8E66-465330BD005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416" y="7645580"/>
            <a:ext cx="404272" cy="461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8121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332362" y="1274200"/>
            <a:ext cx="10525437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Ci sono 3 diverse tipologie di programmazione settimanale, ognuna divisa in 6 periodi giornalieri: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5+2 (impostazione predefinita): stesso programma dal lunedì al venerdì + stesso programma per sabato e domenica.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6+1: stesso programma dal lunedì al sabato + programma per la domenica.</a:t>
            </a:r>
          </a:p>
          <a:p>
            <a:pPr marL="457200" indent="-457200" algn="just">
              <a:buAutoNum type="arabicPeriod"/>
            </a:pP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7: stesso programma per tutti i giorni della settimana.</a:t>
            </a:r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endParaRPr lang="it-IT" sz="2000" kern="100" dirty="0">
              <a:latin typeface="Calibri" panose="020F0502020204030204" pitchFamily="34" charset="0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impostare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programma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settimanale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accendere il dispositivo e premere il Tasto Impostazioni per 3-5 secondi per entrare in modalità programmazione. 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Il display de</a:t>
            </a:r>
            <a:r>
              <a:rPr lang="it-IT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lle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ore del primo periodo del giorno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lampeggia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 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Modifica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valore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utilizzando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pulsanti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SU e GIÙ.</a:t>
            </a:r>
          </a:p>
          <a:p>
            <a:pPr algn="just"/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Premere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nuovamente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Tasto Impostazioni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il display de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 minuti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lampeggia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modifica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valore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utilizzando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pulsanti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SU e GIÙ.</a:t>
            </a:r>
          </a:p>
          <a:p>
            <a:pPr algn="just"/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Premere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 tasto impostazioni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l'icona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de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i gradi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lampeggia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modifica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valore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utilizzando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pulsanti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SU e GIÙ.</a:t>
            </a:r>
          </a:p>
          <a:p>
            <a:pPr algn="just"/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Premere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il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tasto impostazioni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, il display dell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e ore del secondo periodo del giorno lampeggia.</a:t>
            </a:r>
          </a:p>
          <a:p>
            <a:pPr algn="just"/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Ripetere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gli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stessi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passaggi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per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programmare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tutti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gli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altri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periodi del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giorn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SimSun" panose="02010600030101010101" pitchFamily="2" charset="-122"/>
              </a:rPr>
              <a:t>.</a:t>
            </a: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275075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it-IT" dirty="0"/>
              <a:t>PROGRAMMAZIONE</a:t>
            </a:r>
            <a:endParaRPr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4A973-92E7-1A42-8F65-27271A8631A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2D166E4-D12A-F144-8180-640406FE1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789521"/>
              </p:ext>
            </p:extLst>
          </p:nvPr>
        </p:nvGraphicFramePr>
        <p:xfrm>
          <a:off x="417896" y="7200609"/>
          <a:ext cx="12354369" cy="17546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9393">
                  <a:extLst>
                    <a:ext uri="{9D8B030D-6E8A-4147-A177-3AD203B41FA5}">
                      <a16:colId xmlns:a16="http://schemas.microsoft.com/office/drawing/2014/main" val="4277267542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491579164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3176084886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779877503"/>
                    </a:ext>
                  </a:extLst>
                </a:gridCol>
                <a:gridCol w="1075511">
                  <a:extLst>
                    <a:ext uri="{9D8B030D-6E8A-4147-A177-3AD203B41FA5}">
                      <a16:colId xmlns:a16="http://schemas.microsoft.com/office/drawing/2014/main" val="4056425129"/>
                    </a:ext>
                  </a:extLst>
                </a:gridCol>
                <a:gridCol w="983279">
                  <a:extLst>
                    <a:ext uri="{9D8B030D-6E8A-4147-A177-3AD203B41FA5}">
                      <a16:colId xmlns:a16="http://schemas.microsoft.com/office/drawing/2014/main" val="4267772069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159405573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898077625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711296268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2241276115"/>
                    </a:ext>
                  </a:extLst>
                </a:gridCol>
                <a:gridCol w="1029393">
                  <a:extLst>
                    <a:ext uri="{9D8B030D-6E8A-4147-A177-3AD203B41FA5}">
                      <a16:colId xmlns:a16="http://schemas.microsoft.com/office/drawing/2014/main" val="445897328"/>
                    </a:ext>
                  </a:extLst>
                </a:gridCol>
                <a:gridCol w="1031042">
                  <a:extLst>
                    <a:ext uri="{9D8B030D-6E8A-4147-A177-3AD203B41FA5}">
                      <a16:colId xmlns:a16="http://schemas.microsoft.com/office/drawing/2014/main" val="600215186"/>
                    </a:ext>
                  </a:extLst>
                </a:gridCol>
              </a:tblGrid>
              <a:tr h="63814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200" kern="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359336"/>
                  </a:ext>
                </a:extLst>
              </a:tr>
              <a:tr h="44592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Sveglia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Uscita di casa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Rientro a casa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Uscita di casa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Rientro a casa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Riposo</a:t>
                      </a:r>
                    </a:p>
                  </a:txBody>
                  <a:tcPr marL="100584" marR="100584" marT="50292" marB="50292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831435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r>
                        <a:rPr lang="it-IT" sz="2200" kern="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r>
                        <a:rPr lang="zh-CN" sz="22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22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77879" marR="177879" marT="0" marB="0"/>
                </a:tc>
                <a:extLst>
                  <a:ext uri="{0D108BD9-81ED-4DB2-BD59-A6C34878D82A}">
                    <a16:rowId xmlns:a16="http://schemas.microsoft.com/office/drawing/2014/main" val="1366560360"/>
                  </a:ext>
                </a:extLst>
              </a:tr>
            </a:tbl>
          </a:graphicData>
        </a:graphic>
      </p:graphicFrame>
      <p:sp>
        <p:nvSpPr>
          <p:cNvPr id="6" name="Shape 134">
            <a:extLst>
              <a:ext uri="{FF2B5EF4-FFF2-40B4-BE49-F238E27FC236}">
                <a16:creationId xmlns:a16="http://schemas.microsoft.com/office/drawing/2014/main" id="{C5560535-EAF2-C741-A1C8-89AF42FB25F3}"/>
              </a:ext>
            </a:extLst>
          </p:cNvPr>
          <p:cNvSpPr/>
          <p:nvPr/>
        </p:nvSpPr>
        <p:spPr>
          <a:xfrm>
            <a:off x="4956811" y="6424024"/>
            <a:ext cx="3276538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 err="1"/>
              <a:t>Impostazione</a:t>
            </a:r>
            <a:r>
              <a:rPr lang="en-US" dirty="0"/>
              <a:t> </a:t>
            </a:r>
            <a:r>
              <a:rPr lang="en-US" dirty="0" err="1"/>
              <a:t>predefinita</a:t>
            </a:r>
            <a:endParaRPr dirty="0"/>
          </a:p>
        </p:txBody>
      </p:sp>
      <p:pic>
        <p:nvPicPr>
          <p:cNvPr id="7" name="图片 171">
            <a:extLst>
              <a:ext uri="{FF2B5EF4-FFF2-40B4-BE49-F238E27FC236}">
                <a16:creationId xmlns:a16="http://schemas.microsoft.com/office/drawing/2014/main" id="{BF5DEE12-82E6-A24D-827F-CC21064A66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30" y="7239685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171">
            <a:extLst>
              <a:ext uri="{FF2B5EF4-FFF2-40B4-BE49-F238E27FC236}">
                <a16:creationId xmlns:a16="http://schemas.microsoft.com/office/drawing/2014/main" id="{A15AAFB4-D9A7-7249-B0C9-C3F2091299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39" y="7229959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图片 171">
            <a:extLst>
              <a:ext uri="{FF2B5EF4-FFF2-40B4-BE49-F238E27FC236}">
                <a16:creationId xmlns:a16="http://schemas.microsoft.com/office/drawing/2014/main" id="{D8A9058D-2034-8443-884B-DE6852B083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53" y="7247254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171">
            <a:extLst>
              <a:ext uri="{FF2B5EF4-FFF2-40B4-BE49-F238E27FC236}">
                <a16:creationId xmlns:a16="http://schemas.microsoft.com/office/drawing/2014/main" id="{40B2C2AF-E712-EB4D-8421-7F4706D0E5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39" y="7264545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71">
            <a:extLst>
              <a:ext uri="{FF2B5EF4-FFF2-40B4-BE49-F238E27FC236}">
                <a16:creationId xmlns:a16="http://schemas.microsoft.com/office/drawing/2014/main" id="{19D67EE7-EE3E-884A-B42F-E422AD4724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88" y="7281839"/>
            <a:ext cx="691753" cy="544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171">
            <a:extLst>
              <a:ext uri="{FF2B5EF4-FFF2-40B4-BE49-F238E27FC236}">
                <a16:creationId xmlns:a16="http://schemas.microsoft.com/office/drawing/2014/main" id="{A35C148C-2CF9-8E48-9D5B-C677773E62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655" y="7272112"/>
            <a:ext cx="691753" cy="544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7661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135" name="Shape 135"/>
          <p:cNvSpPr/>
          <p:nvPr/>
        </p:nvSpPr>
        <p:spPr>
          <a:xfrm>
            <a:off x="1239681" y="2530983"/>
            <a:ext cx="10525437" cy="410368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457200">
              <a:lnSpc>
                <a:spcPct val="120000"/>
              </a:lnSpc>
              <a:buClr>
                <a:srgbClr val="000000"/>
              </a:buClr>
              <a:defRPr sz="25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sz="2500" dirty="0" err="1"/>
              <a:t>Funzione</a:t>
            </a:r>
            <a:r>
              <a:rPr lang="en-US" sz="2500" dirty="0"/>
              <a:t> di </a:t>
            </a:r>
            <a:r>
              <a:rPr lang="en-US" sz="2500" dirty="0" err="1"/>
              <a:t>blocco</a:t>
            </a:r>
            <a:r>
              <a:rPr lang="en-US" sz="2500" dirty="0"/>
              <a:t> per </a:t>
            </a:r>
            <a:r>
              <a:rPr lang="en-US" sz="2500" dirty="0" err="1"/>
              <a:t>apertura</a:t>
            </a:r>
            <a:r>
              <a:rPr lang="en-US" sz="2500" dirty="0"/>
              <a:t> </a:t>
            </a:r>
            <a:r>
              <a:rPr lang="en-US" sz="2500" dirty="0" err="1"/>
              <a:t>finestra</a:t>
            </a:r>
            <a:r>
              <a:rPr lang="en-US" sz="2500" dirty="0"/>
              <a:t>/porta</a:t>
            </a:r>
            <a:endParaRPr lang="it-IT" sz="2000" dirty="0">
              <a:latin typeface="Calibri" panose="020F0502020204030204" pitchFamily="34" charset="0"/>
            </a:endParaRPr>
          </a:p>
          <a:p>
            <a:pPr lvl="0" algn="just"/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Grazie a questa funzione,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il sistema </a:t>
            </a:r>
            <a:r>
              <a:rPr lang="en-US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interromperà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automaticamente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il </a:t>
            </a:r>
            <a:r>
              <a:rPr lang="en-US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riscaldamento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quando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latin typeface="Calibri" panose="020F0502020204030204" pitchFamily="34" charset="0"/>
                <a:ea typeface="SimSun" panose="02010600030101010101" pitchFamily="2" charset="-122"/>
              </a:rPr>
              <a:t>rileva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un calo di temperatura fino al raggiungimento della temperatura impostata nelle funzioni avanzate di livello A (AC). L’interruzione durerà il tempo impostato nelle funzioni avanzate (AD).</a:t>
            </a:r>
            <a:endParaRPr lang="it-IT" sz="2500" b="1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endParaRPr lang="it-IT" sz="2500" b="1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500" b="1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Impostazione</a:t>
            </a:r>
            <a:r>
              <a:rPr lang="en-US" sz="25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de</a:t>
            </a:r>
            <a:r>
              <a:rPr lang="it-IT" sz="2500" b="1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lle</a:t>
            </a:r>
            <a:r>
              <a:rPr lang="it-IT" sz="25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funzionalità avanzate di livello A</a:t>
            </a:r>
            <a:endParaRPr lang="en-US" sz="2500" b="1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Per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entrare nelle funzionalità avanzate di livello A, con dispositivo spento premere il tasto impostazioni per 3-5 secondi.</a:t>
            </a: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Per la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regolazione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di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ogni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parametro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utilizzare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pulsanti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Su e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Giù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per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passare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al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successivo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premere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nuovamente il tasto impostazioni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algn="just"/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Qui di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seguito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l’elenco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dei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avanzati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livello 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che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è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possibile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regolare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: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70934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FUNZIONALITA’ AVANZATE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95D84B-9E9C-174B-9F55-131AEE3E2C2F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41711469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70934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FUNZIONALITA’ AVANZATE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50C583E-1E0B-CE44-BB47-E83AD5B73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982426"/>
              </p:ext>
            </p:extLst>
          </p:nvPr>
        </p:nvGraphicFramePr>
        <p:xfrm>
          <a:off x="1332362" y="1021264"/>
          <a:ext cx="10375036" cy="79533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795696">
                  <a:extLst>
                    <a:ext uri="{9D8B030D-6E8A-4147-A177-3AD203B41FA5}">
                      <a16:colId xmlns:a16="http://schemas.microsoft.com/office/drawing/2014/main" val="2178624256"/>
                    </a:ext>
                  </a:extLst>
                </a:gridCol>
                <a:gridCol w="4091406">
                  <a:extLst>
                    <a:ext uri="{9D8B030D-6E8A-4147-A177-3AD203B41FA5}">
                      <a16:colId xmlns:a16="http://schemas.microsoft.com/office/drawing/2014/main" val="1142873796"/>
                    </a:ext>
                  </a:extLst>
                </a:gridCol>
                <a:gridCol w="4295888">
                  <a:extLst>
                    <a:ext uri="{9D8B030D-6E8A-4147-A177-3AD203B41FA5}">
                      <a16:colId xmlns:a16="http://schemas.microsoft.com/office/drawing/2014/main" val="456789903"/>
                    </a:ext>
                  </a:extLst>
                </a:gridCol>
                <a:gridCol w="1192046">
                  <a:extLst>
                    <a:ext uri="{9D8B030D-6E8A-4147-A177-3AD203B41FA5}">
                      <a16:colId xmlns:a16="http://schemas.microsoft.com/office/drawing/2014/main" val="3359173282"/>
                    </a:ext>
                  </a:extLst>
                </a:gridCol>
              </a:tblGrid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</a:rPr>
                        <a:t>Menu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u="sng" kern="100" dirty="0" err="1"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374650" algn="l">
                        <a:spcAft>
                          <a:spcPts val="0"/>
                        </a:spcAft>
                      </a:pPr>
                      <a:r>
                        <a:rPr lang="en-US" sz="1300" u="sng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Intervallo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62230" algn="l">
                        <a:spcAft>
                          <a:spcPts val="0"/>
                        </a:spcAft>
                      </a:pPr>
                      <a:r>
                        <a:rPr lang="en-US" sz="1300" u="sng" kern="100" dirty="0">
                          <a:effectLst/>
                          <a:latin typeface="Calibri" panose="020F0502020204030204" pitchFamily="34" charset="0"/>
                        </a:rPr>
                        <a:t>Valori </a:t>
                      </a:r>
                      <a:r>
                        <a:rPr lang="en-US" sz="1300" u="sng" kern="100" dirty="0" err="1">
                          <a:effectLst/>
                          <a:latin typeface="Calibri" panose="020F0502020204030204" pitchFamily="34" charset="0"/>
                        </a:rPr>
                        <a:t>predefiniti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extLst>
                  <a:ext uri="{0D108BD9-81ED-4DB2-BD59-A6C34878D82A}">
                    <a16:rowId xmlns:a16="http://schemas.microsoft.com/office/drawing/2014/main" val="944772794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A1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Correzione e </a:t>
                      </a:r>
                      <a:r>
                        <a:rPr lang="en-US" sz="1300" kern="100" dirty="0" err="1">
                          <a:effectLst/>
                          <a:latin typeface="Calibri" panose="020F0502020204030204" pitchFamily="34" charset="0"/>
                        </a:rPr>
                        <a:t>Calibrazione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della </a:t>
                      </a:r>
                      <a:r>
                        <a:rPr lang="en-US" sz="1300" kern="100" dirty="0" err="1">
                          <a:effectLst/>
                          <a:latin typeface="Calibri" panose="020F0502020204030204" pitchFamily="34" charset="0"/>
                        </a:rPr>
                        <a:t>temperatura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0594160"/>
                  </a:ext>
                </a:extLst>
              </a:tr>
              <a:tr h="3974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Massima differenza tra temperatura richiesta e reale per interruzione del riscaldamento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zh-CN" sz="1300" kern="100" dirty="0">
                          <a:effectLst/>
                          <a:latin typeface="Calibri" panose="020F0502020204030204" pitchFamily="34" charset="0"/>
                        </a:rPr>
                        <a:t>℃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1137876"/>
                  </a:ext>
                </a:extLst>
              </a:tr>
              <a:tr h="4793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Blocco bambini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0: Blocco parziale (solo tasto accensione e spegnimento)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1: Blocco totale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altLang="zh-CN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734745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A4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Funzione memoria al ripristino della corrente elettrica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0: Ripristino stesso stato, on o off, al ritorno della corrente elettrica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1: Stato off al ritorno della corrente elettrica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2: Stato on al ritorno della corrente elettrica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7650427"/>
                  </a:ext>
                </a:extLst>
              </a:tr>
              <a:tr h="7042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A5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Luminosità della 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retroilluminzione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a dispositivo in stand-by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0: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0% di luminosità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1: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50% di luminosità</a:t>
                      </a:r>
                    </a:p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2: 10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0% di luminosità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3341613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A6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Selezione tipologia di programmazione settimanale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0: 5+2. -  1: 6+1. </a:t>
                      </a:r>
                      <a:r>
                        <a:rPr lang="it-IT" sz="1300" kern="1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-  2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: 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 0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4456750"/>
                  </a:ext>
                </a:extLst>
              </a:tr>
              <a:tr h="4488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A7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Temperatura minima imp</a:t>
                      </a:r>
                      <a:r>
                        <a:rPr lang="en-US" sz="13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ostabile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9345151"/>
                  </a:ext>
                </a:extLst>
              </a:tr>
              <a:tr h="4655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A8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Temperatura massima impostabile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 rtl="0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35°C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1154140"/>
                  </a:ext>
                </a:extLst>
              </a:tr>
              <a:tr h="598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A9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it-IT" sz="1300" kern="100" dirty="0" err="1">
                          <a:effectLst/>
                          <a:latin typeface="Calibri" panose="020F0502020204030204" pitchFamily="34" charset="0"/>
                        </a:rPr>
                        <a:t>emperatura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di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protezione antigelo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lvl="0" indent="254000" algn="l" rtl="0"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1~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°C.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Superati i gradi impostati, sul display appare l’icona di avvenuta cancellazione limite protezione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9000321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Limite massimo di temperatura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 rtl="0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70°C. Scendendo 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sotto i gradi impostati, sul display appare l’icona di avvenuta cancellazione limite protezione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45°C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9275555"/>
                  </a:ext>
                </a:extLst>
              </a:tr>
              <a:tr h="714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AB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Differenza gradi in più oltre i richiesti per interrompere il riscaldamento ed evitare di oltrepassare il livello massimo di temperatura impostato (per riscaldamento elettrico)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1-9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896147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AC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Impostare i gradi al raggiungimento dei quali il dispositivo va in blocco a causa di apertura porta o finestra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marL="0" marR="0" lvl="0" indent="2540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300" kern="100" dirty="0">
                          <a:effectLst/>
                          <a:latin typeface="Calibri" panose="020F0502020204030204" pitchFamily="34" charset="0"/>
                        </a:rPr>
                        <a:t>~</a:t>
                      </a: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20°C</a:t>
                      </a:r>
                    </a:p>
                    <a:p>
                      <a:pPr marL="0" marR="0" lvl="0" indent="2540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Oltre i 15°C, sul display appare l’icona di avvenuta cancellazione funzione apertura finestra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</a:rPr>
                        <a:t>15°C</a:t>
                      </a: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5035112"/>
                  </a:ext>
                </a:extLst>
              </a:tr>
              <a:tr h="3974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AD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Tempo di blocco del dispositivo a causa di apertura porta o finestra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10-20 min.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9051663"/>
                  </a:ext>
                </a:extLst>
              </a:tr>
              <a:tr h="447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AE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Ripristino dei valori predefiniti</a:t>
                      </a:r>
                    </a:p>
                  </a:txBody>
                  <a:tcPr marL="75438" marR="75438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r>
                        <a:rPr lang="it-IT" sz="13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Premere per 3-5 secondi il tasto orologio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4000" algn="l">
                        <a:spcAft>
                          <a:spcPts val="0"/>
                        </a:spcAft>
                      </a:pPr>
                      <a:endParaRPr lang="it-IT" sz="13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5654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6B1BA4A-B547-DA40-9E3F-89B25CBA78A3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37438065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62" y="387581"/>
            <a:ext cx="1237590" cy="584201"/>
          </a:xfrm>
          <a:prstGeom prst="rect">
            <a:avLst/>
          </a:prstGeom>
          <a:solidFill>
            <a:srgbClr val="00D4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NO.</a:t>
            </a:r>
            <a:r>
              <a:rPr lang="it-IT" dirty="0"/>
              <a:t>1</a:t>
            </a:r>
            <a:endParaRPr dirty="0"/>
          </a:p>
        </p:txBody>
      </p:sp>
      <p:sp>
        <p:nvSpPr>
          <p:cNvPr id="2" name="Shape 134">
            <a:extLst>
              <a:ext uri="{FF2B5EF4-FFF2-40B4-BE49-F238E27FC236}">
                <a16:creationId xmlns:a16="http://schemas.microsoft.com/office/drawing/2014/main" id="{4E37F9BD-461F-AD44-B2D3-815520043793}"/>
              </a:ext>
            </a:extLst>
          </p:cNvPr>
          <p:cNvSpPr/>
          <p:nvPr/>
        </p:nvSpPr>
        <p:spPr>
          <a:xfrm>
            <a:off x="1332362" y="464455"/>
            <a:ext cx="3709349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FUNZIONALITA’ AVANZATE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F88B7C06-C38D-024C-A4D6-735DD29EF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683390"/>
              </p:ext>
            </p:extLst>
          </p:nvPr>
        </p:nvGraphicFramePr>
        <p:xfrm>
          <a:off x="1332361" y="3869006"/>
          <a:ext cx="9712157" cy="4212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21117">
                  <a:extLst>
                    <a:ext uri="{9D8B030D-6E8A-4147-A177-3AD203B41FA5}">
                      <a16:colId xmlns:a16="http://schemas.microsoft.com/office/drawing/2014/main" val="2277575446"/>
                    </a:ext>
                  </a:extLst>
                </a:gridCol>
                <a:gridCol w="3824784">
                  <a:extLst>
                    <a:ext uri="{9D8B030D-6E8A-4147-A177-3AD203B41FA5}">
                      <a16:colId xmlns:a16="http://schemas.microsoft.com/office/drawing/2014/main" val="3746582063"/>
                    </a:ext>
                  </a:extLst>
                </a:gridCol>
                <a:gridCol w="3492701">
                  <a:extLst>
                    <a:ext uri="{9D8B030D-6E8A-4147-A177-3AD203B41FA5}">
                      <a16:colId xmlns:a16="http://schemas.microsoft.com/office/drawing/2014/main" val="2688290989"/>
                    </a:ext>
                  </a:extLst>
                </a:gridCol>
                <a:gridCol w="1273555">
                  <a:extLst>
                    <a:ext uri="{9D8B030D-6E8A-4147-A177-3AD203B41FA5}">
                      <a16:colId xmlns:a16="http://schemas.microsoft.com/office/drawing/2014/main" val="1008930644"/>
                    </a:ext>
                  </a:extLst>
                </a:gridCol>
              </a:tblGrid>
              <a:tr h="729128"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 err="1">
                          <a:effectLst/>
                          <a:latin typeface="Calibri" panose="020F0502020204030204" pitchFamily="34" charset="0"/>
                        </a:rPr>
                        <a:t>Menù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 err="1"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u="sng" kern="100" dirty="0" err="1">
                          <a:effectLst/>
                          <a:latin typeface="Calibri" panose="020F0502020204030204" pitchFamily="34" charset="0"/>
                        </a:rPr>
                        <a:t>Parametri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00" dirty="0" err="1">
                          <a:effectLst/>
                          <a:latin typeface="Calibri" panose="020F0502020204030204" pitchFamily="34" charset="0"/>
                        </a:rPr>
                        <a:t>Valori</a:t>
                      </a:r>
                      <a:r>
                        <a:rPr lang="en-US" sz="1800" u="sng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u="sng" kern="100" dirty="0" err="1">
                          <a:effectLst/>
                          <a:latin typeface="Calibri" panose="020F0502020204030204" pitchFamily="34" charset="0"/>
                        </a:rPr>
                        <a:t>predefiniti</a:t>
                      </a:r>
                      <a:endParaRPr lang="it-I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40551"/>
                  </a:ext>
                </a:extLst>
              </a:tr>
              <a:tr h="10925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BN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Selezione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sensore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N1: solo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sensore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interno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 (per riscaldamento ad acqua)</a:t>
                      </a:r>
                      <a:endParaRPr lang="en-US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N2: solo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sensore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esterno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 (per riscaldamento elettrico)</a:t>
                      </a:r>
                      <a:endParaRPr lang="en-US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N3: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entrambi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sensori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</a:rPr>
                        <a:t>(per riscaldamento elettrico)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N1 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1809896479"/>
                  </a:ext>
                </a:extLst>
              </a:tr>
              <a:tr h="668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BC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Funzione di decalcificazione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(non necessaria per modello </a:t>
                      </a:r>
                      <a:r>
                        <a:rPr lang="it-IT" sz="2100" kern="1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te.yh.01.02.wf</a:t>
                      </a:r>
                      <a:r>
                        <a:rPr lang="it-IT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)</a:t>
                      </a: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0: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chiuso</a:t>
                      </a:r>
                      <a:endParaRPr lang="en-US" sz="2100" kern="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1: </a:t>
                      </a: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aperto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795593797"/>
                  </a:ext>
                </a:extLst>
              </a:tr>
              <a:tr h="6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</a:rPr>
                        <a:t>BO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kern="100" dirty="0" err="1">
                          <a:effectLst/>
                          <a:latin typeface="Calibri" panose="020F0502020204030204" pitchFamily="34" charset="0"/>
                        </a:rPr>
                        <a:t>Versione</a:t>
                      </a: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 software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V 1.0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en-US" sz="2100" kern="100" dirty="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it-IT" sz="2100" kern="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</a:endParaRPr>
                    </a:p>
                  </a:txBody>
                  <a:tcPr marL="55892" marR="55892" marT="0" marB="0" anchor="ctr"/>
                </a:tc>
                <a:extLst>
                  <a:ext uri="{0D108BD9-81ED-4DB2-BD59-A6C34878D82A}">
                    <a16:rowId xmlns:a16="http://schemas.microsoft.com/office/drawing/2014/main" val="2855422839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6FC8AB5-ED2C-0D45-BF06-61E62FD26AF1}"/>
              </a:ext>
            </a:extLst>
          </p:cNvPr>
          <p:cNvSpPr txBox="1"/>
          <p:nvPr/>
        </p:nvSpPr>
        <p:spPr>
          <a:xfrm>
            <a:off x="12363450" y="530636"/>
            <a:ext cx="641350" cy="441146"/>
          </a:xfrm>
          <a:prstGeom prst="rect">
            <a:avLst/>
          </a:prstGeom>
          <a:solidFill>
            <a:srgbClr val="00D4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</a:p>
        </p:txBody>
      </p:sp>
      <p:sp>
        <p:nvSpPr>
          <p:cNvPr id="4" name="Shape 135">
            <a:extLst>
              <a:ext uri="{FF2B5EF4-FFF2-40B4-BE49-F238E27FC236}">
                <a16:creationId xmlns:a16="http://schemas.microsoft.com/office/drawing/2014/main" id="{1A271472-58D6-5848-80E4-288F2DD5817E}"/>
              </a:ext>
            </a:extLst>
          </p:cNvPr>
          <p:cNvSpPr/>
          <p:nvPr/>
        </p:nvSpPr>
        <p:spPr>
          <a:xfrm>
            <a:off x="1332362" y="1433056"/>
            <a:ext cx="10525437" cy="2333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en-US" sz="2500" b="1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Impostazione</a:t>
            </a:r>
            <a:r>
              <a:rPr lang="en-US" sz="25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de</a:t>
            </a:r>
            <a:r>
              <a:rPr lang="it-IT" sz="2500" b="1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lle</a:t>
            </a:r>
            <a:r>
              <a:rPr lang="it-IT" sz="2500" b="1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funzionalità avanzate di livello B</a:t>
            </a:r>
            <a:endParaRPr lang="en-US" sz="2500" b="1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Per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entrare nel livello B delle funzionalità avanzate, con dispositivo spento premere il tasto orologio per 3-5 secondi.</a:t>
            </a: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Per la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regolazione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di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ogni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parametro</a:t>
            </a:r>
            <a:r>
              <a:rPr lang="en-US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utilizzare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pulsanti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Su e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Giù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, per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passare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al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successivo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premere</a:t>
            </a:r>
            <a:r>
              <a:rPr lang="it-IT" sz="2000" kern="100" dirty="0">
                <a:latin typeface="Calibri" panose="020F0502020204030204" pitchFamily="34" charset="0"/>
                <a:ea typeface="SimSun" panose="02010600030101010101" pitchFamily="2" charset="-122"/>
              </a:rPr>
              <a:t> il tasto impostazioni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</a:p>
          <a:p>
            <a:pPr algn="just"/>
            <a:endParaRPr lang="en-US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Qui di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seguito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l’elenco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dei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parametri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avanzati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livello B 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che è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possibile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regolare</a:t>
            </a:r>
            <a:r>
              <a:rPr lang="en-US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:</a:t>
            </a:r>
            <a:endParaRPr lang="it-IT" sz="2000" kern="100" dirty="0">
              <a:effectLst/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Shape 135">
            <a:extLst>
              <a:ext uri="{FF2B5EF4-FFF2-40B4-BE49-F238E27FC236}">
                <a16:creationId xmlns:a16="http://schemas.microsoft.com/office/drawing/2014/main" id="{1F6E40C1-F358-6142-8EE8-693B22A0A743}"/>
              </a:ext>
            </a:extLst>
          </p:cNvPr>
          <p:cNvSpPr/>
          <p:nvPr/>
        </p:nvSpPr>
        <p:spPr>
          <a:xfrm>
            <a:off x="1332361" y="8183321"/>
            <a:ext cx="1052543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/>
            <a:r>
              <a:rPr lang="it-IT" sz="2000" kern="1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Se uno dei sensori si guastasse, sul display appare il valore E1 o E2 e il termostato smetterà di funzionare fino all’eliminazione del guasto.</a:t>
            </a:r>
          </a:p>
        </p:txBody>
      </p:sp>
    </p:spTree>
    <p:extLst>
      <p:ext uri="{BB962C8B-B14F-4D97-AF65-F5344CB8AC3E}">
        <p14:creationId xmlns:p14="http://schemas.microsoft.com/office/powerpoint/2010/main" val="2671870276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7055</TotalTime>
  <Words>5264</Words>
  <Application>Microsoft Macintosh PowerPoint</Application>
  <PresentationFormat>Personalizzato</PresentationFormat>
  <Paragraphs>701</Paragraphs>
  <Slides>44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1" baseType="lpstr">
      <vt:lpstr>Arial</vt:lpstr>
      <vt:lpstr>Britannic Bold</vt:lpstr>
      <vt:lpstr>Calibri</vt:lpstr>
      <vt:lpstr>Helvetica</vt:lpstr>
      <vt:lpstr>Helvetica Light</vt:lpstr>
      <vt:lpstr>Helvetica Neue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Gianluca Vezzani</cp:lastModifiedBy>
  <cp:revision>55</cp:revision>
  <cp:lastPrinted>2019-01-08T21:23:30Z</cp:lastPrinted>
  <dcterms:modified xsi:type="dcterms:W3CDTF">2020-04-02T07:56:37Z</dcterms:modified>
</cp:coreProperties>
</file>